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Old Standard TT"/>
      <p:regular r:id="rId44"/>
      <p:bold r:id="rId45"/>
      <p: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7" roundtripDataSignature="AMtx7mhFekGLYGDE35kBme60oUEupw9t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OldStandardTT-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OldStandardTT-italic.fntdata"/><Relationship Id="rId23" Type="http://schemas.openxmlformats.org/officeDocument/2006/relationships/slide" Target="slides/slide18.xml"/><Relationship Id="rId45" Type="http://schemas.openxmlformats.org/officeDocument/2006/relationships/font" Target="fonts/OldStandardT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2f8c6abf7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42f8c6abf7_5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2f8c6abf7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42f8c6abf7_5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5b4bcaf1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345b4bcaf19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5b4bcaf1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345b4bcaf19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2f8c6abf7_5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42f8c6abf7_5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2f8c6abf7_5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342f8c6abf7_5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42f8c6abf7_5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342f8c6abf7_5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42f8c6abf7_5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342f8c6abf7_5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42f8c6abf7_5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42f8c6abf7_5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2f8c6abf7_5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342f8c6abf7_5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2f8c6abf7_5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342f8c6abf7_5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2f8c6abf7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342f8c6abf7_6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42f8c6abf7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42f8c6abf7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45b4bcaf1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345b4bcaf19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5b4bcaf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45b4bcaf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5b4bcaf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5b4bcaf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2f8c6abf7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342f8c6abf7_6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2f8c6abf7_5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342f8c6abf7_5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5b4bcaf1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345b4bcaf19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42f8c6abf7_5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42f8c6abf7_5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42f8c6abf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342f8c6abf7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2f8c6abf7_5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342f8c6abf7_5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2f8c6abf7_5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342f8c6abf7_5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5b4bcaf1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345b4bcaf19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45b4bcaf19_0_91: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45b4bcaf19_0_91:notes"/>
          <p:cNvSpPr/>
          <p:nvPr>
            <p:ph idx="2" type="sldImg"/>
          </p:nvPr>
        </p:nvSpPr>
        <p:spPr>
          <a:xfrm>
            <a:off x="114312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45b4bcaf19_0_96: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345b4bcaf19_0_96:notes"/>
          <p:cNvSpPr/>
          <p:nvPr>
            <p:ph idx="2" type="sldImg"/>
          </p:nvPr>
        </p:nvSpPr>
        <p:spPr>
          <a:xfrm>
            <a:off x="114312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45b4bcaf19_0_101: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345b4bcaf19_0_101:notes"/>
          <p:cNvSpPr/>
          <p:nvPr>
            <p:ph idx="2" type="sldImg"/>
          </p:nvPr>
        </p:nvSpPr>
        <p:spPr>
          <a:xfrm>
            <a:off x="114312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45b4bcaf19_0_110: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45b4bcaf19_0_110:notes"/>
          <p:cNvSpPr/>
          <p:nvPr>
            <p:ph idx="2" type="sldImg"/>
          </p:nvPr>
        </p:nvSpPr>
        <p:spPr>
          <a:xfrm>
            <a:off x="114312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45b4bcaf19_2_0: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45b4bcaf19_2_0:notes"/>
          <p:cNvSpPr/>
          <p:nvPr>
            <p:ph idx="2" type="sldImg"/>
          </p:nvPr>
        </p:nvSpPr>
        <p:spPr>
          <a:xfrm>
            <a:off x="114312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a5a37a2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33a5a37a24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2f8c6abf7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342f8c6abf7_5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5b4bcaf1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345b4bcaf1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42f8c6abf7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342f8c6abf7_5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45b4bcaf1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345b4bcaf19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5b4bcaf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345b4bcaf19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5b4bcaf1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345b4bcaf19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33a5a37a24c_1_179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g33a5a37a24c_1_179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g33a5a37a24c_1_1792"/>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13" name="Google Shape;13;g33a5a37a24c_1_1792"/>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g33a5a37a24c_1_17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g33a5a37a24c_1_1832"/>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g33a5a37a24c_1_1832"/>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g33a5a37a24c_1_18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33a5a37a24c_1_18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TITLE_1">
    <p:spTree>
      <p:nvGrpSpPr>
        <p:cNvPr id="55" name="Shape 55"/>
        <p:cNvGrpSpPr/>
        <p:nvPr/>
      </p:nvGrpSpPr>
      <p:grpSpPr>
        <a:xfrm>
          <a:off x="0" y="0"/>
          <a:ext cx="0" cy="0"/>
          <a:chOff x="0" y="0"/>
          <a:chExt cx="0" cy="0"/>
        </a:xfrm>
      </p:grpSpPr>
      <p:sp>
        <p:nvSpPr>
          <p:cNvPr id="56" name="Google Shape;56;g345b4bcaf19_0_132"/>
          <p:cNvSpPr txBox="1"/>
          <p:nvPr>
            <p:ph type="title"/>
          </p:nvPr>
        </p:nvSpPr>
        <p:spPr>
          <a:xfrm>
            <a:off x="457172" y="205067"/>
            <a:ext cx="8228700" cy="8586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
        <p:nvSpPr>
          <p:cNvPr id="57" name="Google Shape;57;g345b4bcaf19_0_132"/>
          <p:cNvSpPr txBox="1"/>
          <p:nvPr>
            <p:ph idx="1" type="subTitle"/>
          </p:nvPr>
        </p:nvSpPr>
        <p:spPr>
          <a:xfrm>
            <a:off x="457172" y="1203299"/>
            <a:ext cx="8228700" cy="29826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g345b4bcaf19_0_132"/>
          <p:cNvSpPr txBox="1"/>
          <p:nvPr>
            <p:ph idx="11" type="ftr"/>
          </p:nvPr>
        </p:nvSpPr>
        <p:spPr>
          <a:xfrm>
            <a:off x="3127054" y="4685192"/>
            <a:ext cx="2898000" cy="354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000000"/>
              </a:buClr>
              <a:buSzPts val="1600"/>
              <a:buChar char="●"/>
              <a:defRPr sz="1300"/>
            </a:lvl1pPr>
            <a:lvl2pPr lvl="1" algn="l">
              <a:spcBef>
                <a:spcPts val="0"/>
              </a:spcBef>
              <a:spcAft>
                <a:spcPts val="0"/>
              </a:spcAft>
              <a:buSzPts val="1300"/>
              <a:buNone/>
              <a:defRPr sz="1300"/>
            </a:lvl2pPr>
            <a:lvl3pPr lvl="2" algn="l">
              <a:spcBef>
                <a:spcPts val="0"/>
              </a:spcBef>
              <a:spcAft>
                <a:spcPts val="0"/>
              </a:spcAft>
              <a:buSzPts val="1300"/>
              <a:buNone/>
              <a:defRPr sz="1300"/>
            </a:lvl3pPr>
            <a:lvl4pPr lvl="3" algn="l">
              <a:spcBef>
                <a:spcPts val="0"/>
              </a:spcBef>
              <a:spcAft>
                <a:spcPts val="0"/>
              </a:spcAft>
              <a:buSzPts val="1300"/>
              <a:buNone/>
              <a:defRPr sz="1300"/>
            </a:lvl4pPr>
            <a:lvl5pPr lvl="4" algn="l">
              <a:spcBef>
                <a:spcPts val="0"/>
              </a:spcBef>
              <a:spcAft>
                <a:spcPts val="0"/>
              </a:spcAft>
              <a:buSzPts val="1300"/>
              <a:buNone/>
              <a:defRPr sz="1300"/>
            </a:lvl5pPr>
            <a:lvl6pPr lvl="5" algn="l">
              <a:spcBef>
                <a:spcPts val="0"/>
              </a:spcBef>
              <a:spcAft>
                <a:spcPts val="0"/>
              </a:spcAft>
              <a:buSzPts val="1300"/>
              <a:buNone/>
              <a:defRPr sz="1300"/>
            </a:lvl6pPr>
            <a:lvl7pPr lvl="6" algn="l">
              <a:spcBef>
                <a:spcPts val="0"/>
              </a:spcBef>
              <a:spcAft>
                <a:spcPts val="0"/>
              </a:spcAft>
              <a:buSzPts val="1300"/>
              <a:buNone/>
              <a:defRPr sz="1300"/>
            </a:lvl7pPr>
            <a:lvl8pPr lvl="7" algn="l">
              <a:spcBef>
                <a:spcPts val="0"/>
              </a:spcBef>
              <a:spcAft>
                <a:spcPts val="0"/>
              </a:spcAft>
              <a:buSzPts val="1300"/>
              <a:buNone/>
              <a:defRPr sz="1300"/>
            </a:lvl8pPr>
            <a:lvl9pPr lvl="8" algn="l">
              <a:spcBef>
                <a:spcPts val="0"/>
              </a:spcBef>
              <a:spcAft>
                <a:spcPts val="0"/>
              </a:spcAft>
              <a:buSzPts val="1300"/>
              <a:buNone/>
              <a:defRPr sz="1300"/>
            </a:lvl9pPr>
          </a:lstStyle>
          <a:p/>
        </p:txBody>
      </p:sp>
      <p:sp>
        <p:nvSpPr>
          <p:cNvPr id="59" name="Google Shape;59;g345b4bcaf19_0_132"/>
          <p:cNvSpPr txBox="1"/>
          <p:nvPr>
            <p:ph idx="12" type="sldNum"/>
          </p:nvPr>
        </p:nvSpPr>
        <p:spPr>
          <a:xfrm>
            <a:off x="6555842" y="4685192"/>
            <a:ext cx="2130300" cy="354300"/>
          </a:xfrm>
          <a:prstGeom prst="rect">
            <a:avLst/>
          </a:prstGeom>
          <a:noFill/>
          <a:ln>
            <a:noFill/>
          </a:ln>
        </p:spPr>
        <p:txBody>
          <a:bodyPr anchorCtr="0" anchor="t" bIns="0" lIns="0" spcFirstLastPara="1" rIns="0" wrap="square" tIns="0">
            <a:noAutofit/>
          </a:bodyPr>
          <a:lstStyle>
            <a:lvl1pPr indent="0" lvl="0"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1pPr>
            <a:lvl2pPr indent="0" lvl="1"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2pPr>
            <a:lvl3pPr indent="0" lvl="2"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3pPr>
            <a:lvl4pPr indent="0" lvl="3"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4pPr>
            <a:lvl5pPr indent="0" lvl="4"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5pPr>
            <a:lvl6pPr indent="0" lvl="5"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6pPr>
            <a:lvl7pPr indent="0" lvl="6"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7pPr>
            <a:lvl8pPr indent="0" lvl="7"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8pPr>
            <a:lvl9pPr indent="0" lvl="8"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sz="1000">
              <a:solidFill>
                <a:schemeClr val="dk1"/>
              </a:solidFill>
              <a:latin typeface="Old Standard TT"/>
              <a:ea typeface="Old Standard TT"/>
              <a:cs typeface="Old Standard TT"/>
              <a:sym typeface="Old Standard TT"/>
            </a:endParaRPr>
          </a:p>
        </p:txBody>
      </p:sp>
      <p:sp>
        <p:nvSpPr>
          <p:cNvPr id="60" name="Google Shape;60;g345b4bcaf19_0_132"/>
          <p:cNvSpPr txBox="1"/>
          <p:nvPr>
            <p:ph idx="10" type="dt"/>
          </p:nvPr>
        </p:nvSpPr>
        <p:spPr>
          <a:xfrm>
            <a:off x="457172" y="4685192"/>
            <a:ext cx="2130300" cy="35430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Char char="●"/>
              <a:defRPr sz="1300"/>
            </a:lvl1pPr>
            <a:lvl2pPr lvl="1" algn="l">
              <a:spcBef>
                <a:spcPts val="0"/>
              </a:spcBef>
              <a:spcAft>
                <a:spcPts val="0"/>
              </a:spcAft>
              <a:buSzPts val="1300"/>
              <a:buNone/>
              <a:defRPr sz="1300"/>
            </a:lvl2pPr>
            <a:lvl3pPr lvl="2" algn="l">
              <a:spcBef>
                <a:spcPts val="0"/>
              </a:spcBef>
              <a:spcAft>
                <a:spcPts val="0"/>
              </a:spcAft>
              <a:buSzPts val="1300"/>
              <a:buNone/>
              <a:defRPr sz="1300"/>
            </a:lvl3pPr>
            <a:lvl4pPr lvl="3" algn="l">
              <a:spcBef>
                <a:spcPts val="0"/>
              </a:spcBef>
              <a:spcAft>
                <a:spcPts val="0"/>
              </a:spcAft>
              <a:buSzPts val="1300"/>
              <a:buNone/>
              <a:defRPr sz="1300"/>
            </a:lvl4pPr>
            <a:lvl5pPr lvl="4" algn="l">
              <a:spcBef>
                <a:spcPts val="0"/>
              </a:spcBef>
              <a:spcAft>
                <a:spcPts val="0"/>
              </a:spcAft>
              <a:buSzPts val="1300"/>
              <a:buNone/>
              <a:defRPr sz="1300"/>
            </a:lvl5pPr>
            <a:lvl6pPr lvl="5" algn="l">
              <a:spcBef>
                <a:spcPts val="0"/>
              </a:spcBef>
              <a:spcAft>
                <a:spcPts val="0"/>
              </a:spcAft>
              <a:buSzPts val="1300"/>
              <a:buNone/>
              <a:defRPr sz="1300"/>
            </a:lvl6pPr>
            <a:lvl7pPr lvl="6" algn="l">
              <a:spcBef>
                <a:spcPts val="0"/>
              </a:spcBef>
              <a:spcAft>
                <a:spcPts val="0"/>
              </a:spcAft>
              <a:buSzPts val="1300"/>
              <a:buNone/>
              <a:defRPr sz="1300"/>
            </a:lvl7pPr>
            <a:lvl8pPr lvl="7" algn="l">
              <a:spcBef>
                <a:spcPts val="0"/>
              </a:spcBef>
              <a:spcAft>
                <a:spcPts val="0"/>
              </a:spcAft>
              <a:buSzPts val="1300"/>
              <a:buNone/>
              <a:defRPr sz="1300"/>
            </a:lvl8pPr>
            <a:lvl9pPr lvl="8" algn="l">
              <a:spcBef>
                <a:spcPts val="0"/>
              </a:spcBef>
              <a:spcAft>
                <a:spcPts val="0"/>
              </a:spcAft>
              <a:buSzPts val="1300"/>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g33a5a37a24c_1_180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33a5a37a24c_1_180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 name="Google Shape;18;g33a5a37a24c_1_1802"/>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g33a5a37a24c_1_18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cxnSp>
        <p:nvCxnSpPr>
          <p:cNvPr id="21" name="Google Shape;21;g33a5a37a24c_1_1798"/>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2" name="Google Shape;22;g33a5a37a24c_1_1798"/>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3" name="Google Shape;23;g33a5a37a24c_1_17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33a5a37a24c_1_180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g33a5a37a24c_1_1807"/>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g33a5a37a24c_1_1807"/>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g33a5a37a24c_1_18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33a5a37a24c_1_181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g33a5a37a24c_1_18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33a5a37a24c_1_18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g33a5a37a24c_1_18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g33a5a37a24c_1_18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g33a5a37a24c_1_1819"/>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38" name="Google Shape;38;g33a5a37a24c_1_18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33a5a37a24c_1_1822"/>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g33a5a37a24c_1_1822"/>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g33a5a37a24c_1_1822"/>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43" name="Google Shape;43;g33a5a37a24c_1_1822"/>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g33a5a37a24c_1_18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0"/>
              </a:spcBef>
              <a:spcAft>
                <a:spcPts val="0"/>
              </a:spcAft>
              <a:buClr>
                <a:schemeClr val="accent1"/>
              </a:buClr>
              <a:buSzPts val="1400"/>
              <a:buChar char="○"/>
              <a:defRPr>
                <a:solidFill>
                  <a:schemeClr val="accent1"/>
                </a:solidFill>
              </a:defRPr>
            </a:lvl2pPr>
            <a:lvl3pPr indent="-317500" lvl="2" marL="1371600" algn="l">
              <a:lnSpc>
                <a:spcPct val="115000"/>
              </a:lnSpc>
              <a:spcBef>
                <a:spcPts val="0"/>
              </a:spcBef>
              <a:spcAft>
                <a:spcPts val="0"/>
              </a:spcAft>
              <a:buClr>
                <a:schemeClr val="accent1"/>
              </a:buClr>
              <a:buSzPts val="1400"/>
              <a:buChar char="■"/>
              <a:defRPr>
                <a:solidFill>
                  <a:schemeClr val="accent1"/>
                </a:solidFill>
              </a:defRPr>
            </a:lvl3pPr>
            <a:lvl4pPr indent="-317500" lvl="3" marL="1828800" algn="l">
              <a:lnSpc>
                <a:spcPct val="115000"/>
              </a:lnSpc>
              <a:spcBef>
                <a:spcPts val="0"/>
              </a:spcBef>
              <a:spcAft>
                <a:spcPts val="0"/>
              </a:spcAft>
              <a:buClr>
                <a:schemeClr val="accent1"/>
              </a:buClr>
              <a:buSzPts val="1400"/>
              <a:buChar char="●"/>
              <a:defRPr>
                <a:solidFill>
                  <a:schemeClr val="accent1"/>
                </a:solidFill>
              </a:defRPr>
            </a:lvl4pPr>
            <a:lvl5pPr indent="-317500" lvl="4" marL="2286000" algn="l">
              <a:lnSpc>
                <a:spcPct val="115000"/>
              </a:lnSpc>
              <a:spcBef>
                <a:spcPts val="0"/>
              </a:spcBef>
              <a:spcAft>
                <a:spcPts val="0"/>
              </a:spcAft>
              <a:buClr>
                <a:schemeClr val="accent1"/>
              </a:buClr>
              <a:buSzPts val="1400"/>
              <a:buChar char="○"/>
              <a:defRPr>
                <a:solidFill>
                  <a:schemeClr val="accent1"/>
                </a:solidFill>
              </a:defRPr>
            </a:lvl5pPr>
            <a:lvl6pPr indent="-317500" lvl="5" marL="2743200" algn="l">
              <a:lnSpc>
                <a:spcPct val="115000"/>
              </a:lnSpc>
              <a:spcBef>
                <a:spcPts val="0"/>
              </a:spcBef>
              <a:spcAft>
                <a:spcPts val="0"/>
              </a:spcAft>
              <a:buClr>
                <a:schemeClr val="accent1"/>
              </a:buClr>
              <a:buSzPts val="1400"/>
              <a:buChar char="■"/>
              <a:defRPr>
                <a:solidFill>
                  <a:schemeClr val="accent1"/>
                </a:solidFill>
              </a:defRPr>
            </a:lvl6pPr>
            <a:lvl7pPr indent="-317500" lvl="6" marL="3200400" algn="l">
              <a:lnSpc>
                <a:spcPct val="115000"/>
              </a:lnSpc>
              <a:spcBef>
                <a:spcPts val="0"/>
              </a:spcBef>
              <a:spcAft>
                <a:spcPts val="0"/>
              </a:spcAft>
              <a:buClr>
                <a:schemeClr val="accent1"/>
              </a:buClr>
              <a:buSzPts val="1400"/>
              <a:buChar char="●"/>
              <a:defRPr>
                <a:solidFill>
                  <a:schemeClr val="accent1"/>
                </a:solidFill>
              </a:defRPr>
            </a:lvl7pPr>
            <a:lvl8pPr indent="-317500" lvl="7" marL="3657600" algn="l">
              <a:lnSpc>
                <a:spcPct val="115000"/>
              </a:lnSpc>
              <a:spcBef>
                <a:spcPts val="0"/>
              </a:spcBef>
              <a:spcAft>
                <a:spcPts val="0"/>
              </a:spcAft>
              <a:buClr>
                <a:schemeClr val="accent1"/>
              </a:buClr>
              <a:buSzPts val="1400"/>
              <a:buChar char="○"/>
              <a:defRPr>
                <a:solidFill>
                  <a:schemeClr val="accent1"/>
                </a:solidFill>
              </a:defRPr>
            </a:lvl8pPr>
            <a:lvl9pPr indent="-317500" lvl="8" marL="4114800" algn="l">
              <a:lnSpc>
                <a:spcPct val="115000"/>
              </a:lnSpc>
              <a:spcBef>
                <a:spcPts val="0"/>
              </a:spcBef>
              <a:spcAft>
                <a:spcPts val="0"/>
              </a:spcAft>
              <a:buClr>
                <a:schemeClr val="accent1"/>
              </a:buClr>
              <a:buSzPts val="1400"/>
              <a:buChar char="■"/>
              <a:defRPr>
                <a:solidFill>
                  <a:schemeClr val="accent1"/>
                </a:solidFill>
              </a:defRPr>
            </a:lvl9pPr>
          </a:lstStyle>
          <a:p/>
        </p:txBody>
      </p:sp>
      <p:sp>
        <p:nvSpPr>
          <p:cNvPr id="45" name="Google Shape;45;g33a5a37a24c_1_18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g33a5a37a24c_1_18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 name="Google Shape;48;g33a5a37a24c_1_18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g33a5a37a24c_1_178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7" name="Google Shape;7;g33a5a37a24c_1_1788"/>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g33a5a37a24c_1_17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evelop.gam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itch.io/jam/nu-computing-society-game-jam-year-1" TargetMode="External"/><Relationship Id="rId4" Type="http://schemas.openxmlformats.org/officeDocument/2006/relationships/hyperlink" Target="https://develop.gam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www.lumi.network/campaign" TargetMode="External"/><Relationship Id="rId4" Type="http://schemas.openxmlformats.org/officeDocument/2006/relationships/hyperlink" Target="http://www.lumi.network/campaign" TargetMode="External"/><Relationship Id="rId5"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codewars.com/dashboard" TargetMode="External"/><Relationship Id="rId4" Type="http://schemas.openxmlformats.org/officeDocument/2006/relationships/hyperlink" Target="https://adventofcode.com/" TargetMode="External"/><Relationship Id="rId5" Type="http://schemas.openxmlformats.org/officeDocument/2006/relationships/hyperlink" Target="http://codekata.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rive.google.com/file/d/1QoVfA-tM2JLgeuaI9qrOQpCaQDi42N9b/view?usp=sharing" TargetMode="External"/><Relationship Id="rId4" Type="http://schemas.openxmlformats.org/officeDocument/2006/relationships/hyperlink" Target="http://github.com/AidenM6901/NU-Computing-Societ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hub.com"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esktop.github.com/" TargetMode="External"/><Relationship Id="rId4" Type="http://schemas.openxmlformats.org/officeDocument/2006/relationships/image" Target="../media/image4.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txBox="1"/>
          <p:nvPr>
            <p:ph type="ctrTitle"/>
          </p:nvPr>
        </p:nvSpPr>
        <p:spPr>
          <a:xfrm>
            <a:off x="311708" y="63452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WELCOME</a:t>
            </a:r>
            <a:endParaRPr/>
          </a:p>
        </p:txBody>
      </p:sp>
      <p:sp>
        <p:nvSpPr>
          <p:cNvPr id="66" name="Google Shape;66;p1"/>
          <p:cNvSpPr txBox="1"/>
          <p:nvPr>
            <p:ph idx="1" type="subTitle"/>
          </p:nvPr>
        </p:nvSpPr>
        <p:spPr>
          <a:xfrm>
            <a:off x="311700" y="2687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TO THE NU COMPUTING SOCIETY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42f8c6abf7_5_6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Homework (If you want to)</a:t>
            </a:r>
            <a:endParaRPr/>
          </a:p>
        </p:txBody>
      </p:sp>
      <p:sp>
        <p:nvSpPr>
          <p:cNvPr id="130" name="Google Shape;130;g342f8c6abf7_5_6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Showcase something you are skilled about in Python:</a:t>
            </a:r>
            <a:endParaRPr/>
          </a:p>
          <a:p>
            <a:pPr indent="0" lvl="0" marL="0" rtl="0" algn="l">
              <a:lnSpc>
                <a:spcPct val="115000"/>
              </a:lnSpc>
              <a:spcBef>
                <a:spcPts val="1200"/>
              </a:spcBef>
              <a:spcAft>
                <a:spcPts val="0"/>
              </a:spcAft>
              <a:buSzPts val="1800"/>
              <a:buNone/>
            </a:pPr>
            <a:r>
              <a:rPr lang="en-GB"/>
              <a:t>This can be a website, app, game. Whatever!</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GB"/>
              <a:t>Examples:</a:t>
            </a:r>
            <a:endParaRPr/>
          </a:p>
          <a:p>
            <a:pPr indent="-342900" lvl="0" marL="457200" rtl="0" algn="l">
              <a:lnSpc>
                <a:spcPct val="115000"/>
              </a:lnSpc>
              <a:spcBef>
                <a:spcPts val="1200"/>
              </a:spcBef>
              <a:spcAft>
                <a:spcPts val="0"/>
              </a:spcAft>
              <a:buSzPts val="1800"/>
              <a:buChar char="-"/>
            </a:pPr>
            <a:r>
              <a:rPr lang="en-GB"/>
              <a:t>Flask Website</a:t>
            </a:r>
            <a:endParaRPr/>
          </a:p>
          <a:p>
            <a:pPr indent="-342900" lvl="0" marL="457200" rtl="0" algn="l">
              <a:lnSpc>
                <a:spcPct val="115000"/>
              </a:lnSpc>
              <a:spcBef>
                <a:spcPts val="0"/>
              </a:spcBef>
              <a:spcAft>
                <a:spcPts val="0"/>
              </a:spcAft>
              <a:buSzPts val="1800"/>
              <a:buChar char="-"/>
            </a:pPr>
            <a:r>
              <a:rPr lang="en-GB"/>
              <a:t>Small PyGame</a:t>
            </a:r>
            <a:endParaRPr/>
          </a:p>
          <a:p>
            <a:pPr indent="-342900" lvl="0" marL="457200" rtl="0" algn="l">
              <a:lnSpc>
                <a:spcPct val="115000"/>
              </a:lnSpc>
              <a:spcBef>
                <a:spcPts val="0"/>
              </a:spcBef>
              <a:spcAft>
                <a:spcPts val="0"/>
              </a:spcAft>
              <a:buSzPts val="1800"/>
              <a:buChar char="-"/>
            </a:pPr>
            <a:r>
              <a:rPr lang="en-GB"/>
              <a:t>Calculator or a Word Processor (Like a notepad)</a:t>
            </a:r>
            <a:endParaRPr/>
          </a:p>
        </p:txBody>
      </p:sp>
      <p:pic>
        <p:nvPicPr>
          <p:cNvPr id="131" name="Google Shape;131;g342f8c6abf7_5_60"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42f8c6abf7_5_6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What have I learned?</a:t>
            </a:r>
            <a:endParaRPr/>
          </a:p>
        </p:txBody>
      </p:sp>
      <p:sp>
        <p:nvSpPr>
          <p:cNvPr id="137" name="Google Shape;137;g342f8c6abf7_5_65"/>
          <p:cNvSpPr txBox="1"/>
          <p:nvPr>
            <p:ph idx="1" type="body"/>
          </p:nvPr>
        </p:nvSpPr>
        <p:spPr>
          <a:xfrm>
            <a:off x="311700" y="1794250"/>
            <a:ext cx="8520600" cy="3163200"/>
          </a:xfrm>
          <a:prstGeom prst="rect">
            <a:avLst/>
          </a:prstGeom>
          <a:noFill/>
          <a:ln>
            <a:noFill/>
          </a:ln>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en-GB" sz="1100">
                <a:latin typeface="Arial"/>
                <a:ea typeface="Arial"/>
                <a:cs typeface="Arial"/>
                <a:sym typeface="Arial"/>
              </a:rPr>
              <a:t>Basic GitHub Usage</a:t>
            </a:r>
            <a:r>
              <a:rPr lang="en-GB" sz="1100">
                <a:latin typeface="Arial"/>
                <a:ea typeface="Arial"/>
                <a:cs typeface="Arial"/>
                <a:sym typeface="Arial"/>
              </a:rPr>
              <a:t>: You now understand how to create a GitHub account, set up repositories, and manage your projects on the platform.</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Creating and Managing Repositories</a:t>
            </a:r>
            <a:r>
              <a:rPr lang="en-GB" sz="1100">
                <a:latin typeface="Arial"/>
                <a:ea typeface="Arial"/>
                <a:cs typeface="Arial"/>
                <a:sym typeface="Arial"/>
              </a:rPr>
              <a:t>: You know how to create, initialize, and manage repositories on GitHub, which are essential for organizing and showcasing your projects.</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Backing Up Code</a:t>
            </a:r>
            <a:r>
              <a:rPr lang="en-GB" sz="1100">
                <a:latin typeface="Arial"/>
                <a:ea typeface="Arial"/>
                <a:cs typeface="Arial"/>
                <a:sym typeface="Arial"/>
              </a:rPr>
              <a:t>: You've learned how to </a:t>
            </a:r>
            <a:r>
              <a:rPr lang="en-GB" sz="1100">
                <a:latin typeface="Arial"/>
                <a:ea typeface="Arial"/>
                <a:cs typeface="Arial"/>
                <a:sym typeface="Arial"/>
              </a:rPr>
              <a:t>backup</a:t>
            </a:r>
            <a:r>
              <a:rPr lang="en-GB" sz="1100">
                <a:latin typeface="Arial"/>
                <a:ea typeface="Arial"/>
                <a:cs typeface="Arial"/>
                <a:sym typeface="Arial"/>
              </a:rPr>
              <a:t> your code securely to GitHub, ensuring your work is safe and accessible from anywhere.</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Using GitHub Desktop</a:t>
            </a:r>
            <a:r>
              <a:rPr lang="en-GB" sz="1100">
                <a:latin typeface="Arial"/>
                <a:ea typeface="Arial"/>
                <a:cs typeface="Arial"/>
                <a:sym typeface="Arial"/>
              </a:rPr>
              <a:t>: You can now connect to GitHub Desktop to manage your local repositories and synchronize changes with your GitHub account.</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Collaborative Work</a:t>
            </a:r>
            <a:r>
              <a:rPr lang="en-GB" sz="1100">
                <a:latin typeface="Arial"/>
                <a:ea typeface="Arial"/>
                <a:cs typeface="Arial"/>
                <a:sym typeface="Arial"/>
              </a:rPr>
              <a:t>: You've mastered the basics of collaborating with others via GitHub by forking repositories, pushing changes, and using commit messages to track progress.</a:t>
            </a:r>
            <a:endParaRPr/>
          </a:p>
        </p:txBody>
      </p:sp>
      <p:pic>
        <p:nvPicPr>
          <p:cNvPr id="138" name="Google Shape;138;g342f8c6abf7_5_65"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45b4bcaf19_0_6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What have I learned?</a:t>
            </a:r>
            <a:endParaRPr/>
          </a:p>
        </p:txBody>
      </p:sp>
      <p:sp>
        <p:nvSpPr>
          <p:cNvPr id="144" name="Google Shape;144;g345b4bcaf19_0_61"/>
          <p:cNvSpPr txBox="1"/>
          <p:nvPr>
            <p:ph idx="1" type="body"/>
          </p:nvPr>
        </p:nvSpPr>
        <p:spPr>
          <a:xfrm>
            <a:off x="311700" y="1681300"/>
            <a:ext cx="8520600" cy="3329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sz="1100">
                <a:latin typeface="Arial"/>
                <a:ea typeface="Arial"/>
                <a:cs typeface="Arial"/>
                <a:sym typeface="Arial"/>
              </a:rPr>
              <a:t>Project Showcasing</a:t>
            </a:r>
            <a:r>
              <a:rPr lang="en-GB" sz="1100">
                <a:latin typeface="Arial"/>
                <a:ea typeface="Arial"/>
                <a:cs typeface="Arial"/>
                <a:sym typeface="Arial"/>
              </a:rPr>
              <a:t>: You’re able to use GitHub as a platform to showcase your personal projects, which can enhance your professional portfolio.</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Version Control</a:t>
            </a:r>
            <a:r>
              <a:rPr lang="en-GB" sz="1100">
                <a:latin typeface="Arial"/>
                <a:ea typeface="Arial"/>
                <a:cs typeface="Arial"/>
                <a:sym typeface="Arial"/>
              </a:rPr>
              <a:t>: You understand the importance of version control, using GitHub to track code changes, collaborate with others, and manage different versions of your project.</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Improving Your GitHub Profile</a:t>
            </a:r>
            <a:r>
              <a:rPr lang="en-GB" sz="1100">
                <a:latin typeface="Arial"/>
                <a:ea typeface="Arial"/>
                <a:cs typeface="Arial"/>
                <a:sym typeface="Arial"/>
              </a:rPr>
              <a:t>: You now have the foundation to improve and personalize your GitHub profile, which can be a great asset in job searches or project collaborations.</a:t>
            </a:r>
            <a:endParaRPr b="1" sz="1100">
              <a:latin typeface="Arial"/>
              <a:ea typeface="Arial"/>
              <a:cs typeface="Arial"/>
              <a:sym typeface="Arial"/>
            </a:endParaRPr>
          </a:p>
        </p:txBody>
      </p:sp>
      <p:pic>
        <p:nvPicPr>
          <p:cNvPr id="145" name="Google Shape;145;g345b4bcaf19_0_61"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45b4bcaf19_0_6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Okay… Why?</a:t>
            </a:r>
            <a:endParaRPr/>
          </a:p>
        </p:txBody>
      </p:sp>
      <p:sp>
        <p:nvSpPr>
          <p:cNvPr id="151" name="Google Shape;151;g345b4bcaf19_0_6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1100">
                <a:latin typeface="Arial"/>
                <a:ea typeface="Arial"/>
                <a:cs typeface="Arial"/>
                <a:sym typeface="Arial"/>
              </a:rPr>
              <a:t>You now have some skills to Add to Your CV!</a:t>
            </a: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GitHub</a:t>
            </a:r>
            <a:r>
              <a:rPr lang="en-GB" sz="1100">
                <a:latin typeface="Arial"/>
                <a:ea typeface="Arial"/>
                <a:cs typeface="Arial"/>
                <a:sym typeface="Arial"/>
              </a:rPr>
              <a:t>: Proficient in using GitHub for code management, collaboration, and version control.</a:t>
            </a: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GitHub Repositories</a:t>
            </a:r>
            <a:r>
              <a:rPr lang="en-GB" sz="1100">
                <a:latin typeface="Arial"/>
                <a:ea typeface="Arial"/>
                <a:cs typeface="Arial"/>
                <a:sym typeface="Arial"/>
              </a:rPr>
              <a:t>: Experienced in creating, managing, and organizing repositories for personal and collaborative projects.</a:t>
            </a: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Backing Up Code</a:t>
            </a:r>
            <a:r>
              <a:rPr lang="en-GB" sz="1100">
                <a:latin typeface="Arial"/>
                <a:ea typeface="Arial"/>
                <a:cs typeface="Arial"/>
                <a:sym typeface="Arial"/>
              </a:rPr>
              <a:t>: Skilled in backing up code and maintaining secure, accessible project files via GitHub.</a:t>
            </a: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Collaborative Work via GitHub</a:t>
            </a:r>
            <a:r>
              <a:rPr lang="en-GB" sz="1100">
                <a:latin typeface="Arial"/>
                <a:ea typeface="Arial"/>
                <a:cs typeface="Arial"/>
                <a:sym typeface="Arial"/>
              </a:rPr>
              <a:t>: Able to work efficiently in teams by using GitHub for collaboration, forking, and merging code.</a:t>
            </a:r>
            <a:endParaRPr sz="1100">
              <a:latin typeface="Arial"/>
              <a:ea typeface="Arial"/>
              <a:cs typeface="Arial"/>
              <a:sym typeface="Arial"/>
            </a:endParaRPr>
          </a:p>
          <a:p>
            <a:pPr indent="0" lvl="0" marL="457200" rtl="0" algn="l">
              <a:spcBef>
                <a:spcPts val="0"/>
              </a:spcBef>
              <a:spcAft>
                <a:spcPts val="0"/>
              </a:spcAft>
              <a:buNone/>
            </a:pPr>
            <a:r>
              <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Issue Tracking</a:t>
            </a:r>
            <a:r>
              <a:rPr lang="en-GB" sz="1100">
                <a:latin typeface="Arial"/>
                <a:ea typeface="Arial"/>
                <a:cs typeface="Arial"/>
                <a:sym typeface="Arial"/>
              </a:rPr>
              <a:t>: You’ve learned how to create and manage issues in GitHub to track bugs, feature requests, and tasks. This makes it easier to organize and manage your project.</a:t>
            </a:r>
            <a:endParaRPr sz="1100">
              <a:latin typeface="Arial"/>
              <a:ea typeface="Arial"/>
              <a:cs typeface="Arial"/>
              <a:sym typeface="Arial"/>
            </a:endParaRPr>
          </a:p>
          <a:p>
            <a:pPr indent="0" lvl="0" marL="457200" rtl="0" algn="l">
              <a:spcBef>
                <a:spcPts val="0"/>
              </a:spcBef>
              <a:spcAft>
                <a:spcPts val="0"/>
              </a:spcAft>
              <a:buNone/>
            </a:pPr>
            <a:r>
              <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Project Documentation</a:t>
            </a:r>
            <a:r>
              <a:rPr lang="en-GB" sz="1100">
                <a:latin typeface="Arial"/>
                <a:ea typeface="Arial"/>
                <a:cs typeface="Arial"/>
                <a:sym typeface="Arial"/>
              </a:rPr>
              <a:t>: By creating README files and adding comments to your code, you’re able to effectively document your projects, making it easier for others to understand your work and contributing to the open-source community.</a:t>
            </a:r>
            <a:endParaRPr sz="1100">
              <a:latin typeface="Arial"/>
              <a:ea typeface="Arial"/>
              <a:cs typeface="Arial"/>
              <a:sym typeface="Arial"/>
            </a:endParaRPr>
          </a:p>
          <a:p>
            <a:pPr indent="0" lvl="0" marL="457200" rtl="0" algn="l">
              <a:spcBef>
                <a:spcPts val="0"/>
              </a:spcBef>
              <a:spcAft>
                <a:spcPts val="0"/>
              </a:spcAft>
              <a:buNone/>
            </a:pPr>
            <a:r>
              <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Open-Source Contribution</a:t>
            </a:r>
            <a:r>
              <a:rPr lang="en-GB" sz="1100">
                <a:latin typeface="Arial"/>
                <a:ea typeface="Arial"/>
                <a:cs typeface="Arial"/>
                <a:sym typeface="Arial"/>
              </a:rPr>
              <a:t>: You've gained insight into the open-source culture, learning how to contribute to public repositories and how your work can be shared and built upon by others in the community.</a:t>
            </a:r>
            <a:endParaRPr sz="1100">
              <a:latin typeface="Arial"/>
              <a:ea typeface="Arial"/>
              <a:cs typeface="Arial"/>
              <a:sym typeface="Arial"/>
            </a:endParaRPr>
          </a:p>
        </p:txBody>
      </p:sp>
      <p:pic>
        <p:nvPicPr>
          <p:cNvPr id="152" name="Google Shape;152;g345b4bcaf19_0_67"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42f8c6abf7_5_120"/>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Using Itch.io</a:t>
            </a:r>
            <a:endParaRPr/>
          </a:p>
        </p:txBody>
      </p:sp>
      <p:sp>
        <p:nvSpPr>
          <p:cNvPr id="158" name="Google Shape;158;g342f8c6abf7_5_120"/>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NU Computing Society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42f8c6abf7_5_12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What is Itch.io?</a:t>
            </a:r>
            <a:endParaRPr/>
          </a:p>
        </p:txBody>
      </p:sp>
      <p:sp>
        <p:nvSpPr>
          <p:cNvPr id="164" name="Google Shape;164;g342f8c6abf7_5_12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Itch is a free game platform like Steam however it is free to upload onto and they do not take a cut, meaning if you want, you can take 100% of your earnings.</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GB"/>
              <a:t>You can customise your profile and make a profile for each game you make. You can have 100% customisation of the page and they are quite open to whatever games you want to upload. You can allow people to comment or even have a forum around your game.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42f8c6abf7_5_13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Why use Itch.io</a:t>
            </a:r>
            <a:endParaRPr/>
          </a:p>
        </p:txBody>
      </p:sp>
      <p:sp>
        <p:nvSpPr>
          <p:cNvPr id="170" name="Google Shape;170;g342f8c6abf7_5_13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YouTubers often use Itch.io which means you will get a good amount of viewership on your game. Since the games here are indie and are usually free, the bar for entry is low and people will not be too critical of your game. It is a great place to trial an idea or get early feedback of a game.</a:t>
            </a:r>
            <a:endParaRPr/>
          </a:p>
          <a:p>
            <a:pPr indent="0" lvl="0" marL="0" rtl="0" algn="l">
              <a:lnSpc>
                <a:spcPct val="115000"/>
              </a:lnSpc>
              <a:spcBef>
                <a:spcPts val="1200"/>
              </a:spcBef>
              <a:spcAft>
                <a:spcPts val="0"/>
              </a:spcAft>
              <a:buSzPts val="1800"/>
              <a:buNone/>
            </a:pPr>
            <a:r>
              <a:rPr lang="en-GB"/>
              <a:t>You will also find many people will upload reviews or them playing the game in the comments so it’s easy to find where your viewership is coming from.</a:t>
            </a:r>
            <a:endParaRPr/>
          </a:p>
          <a:p>
            <a:pPr indent="0" lvl="0" marL="0" rtl="0" algn="l">
              <a:lnSpc>
                <a:spcPct val="115000"/>
              </a:lnSpc>
              <a:spcBef>
                <a:spcPts val="1200"/>
              </a:spcBef>
              <a:spcAft>
                <a:spcPts val="1200"/>
              </a:spcAft>
              <a:buSzPts val="1800"/>
              <a:buNone/>
            </a:pPr>
            <a:r>
              <a:rPr lang="en-GB"/>
              <a:t>Itch also allows for the creation and participation of Game Jams which we will be doing from week 6 - week 12. Here you can make a game within the timeframe, upload it and allow others to vote. You can earn prizes and more from such events.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42f8c6abf7_5_13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What else do they offer?</a:t>
            </a:r>
            <a:endParaRPr/>
          </a:p>
        </p:txBody>
      </p:sp>
      <p:sp>
        <p:nvSpPr>
          <p:cNvPr id="176" name="Google Shape;176;g342f8c6abf7_5_13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Itch can also be used to find game development resources. You can find 2D and 3D assets, UI Icons and Audio. You can also find game development kits here to make your game design experience easier. A lot of the things you will find on Itch even for game development are going to be FREE or at the very least, quite cheap.</a:t>
            </a:r>
            <a:endParaRPr/>
          </a:p>
          <a:p>
            <a:pPr indent="0" lvl="0" marL="0" rtl="0" algn="l">
              <a:lnSpc>
                <a:spcPct val="115000"/>
              </a:lnSpc>
              <a:spcBef>
                <a:spcPts val="1200"/>
              </a:spcBef>
              <a:spcAft>
                <a:spcPts val="1200"/>
              </a:spcAft>
              <a:buSzPts val="1800"/>
              <a:buNone/>
            </a:pPr>
            <a:r>
              <a:rPr lang="en-GB"/>
              <a:t>Here are some examples: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42f8c6abf7_5_14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But I can’t make games!</a:t>
            </a:r>
            <a:endParaRPr/>
          </a:p>
        </p:txBody>
      </p:sp>
      <p:sp>
        <p:nvSpPr>
          <p:cNvPr id="182" name="Google Shape;182;g342f8c6abf7_5_14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Yes you can, even if you have never programmed before there are many ways to ‘make’ a game. Maybe you are better off as part of a team.</a:t>
            </a:r>
            <a:endParaRPr/>
          </a:p>
          <a:p>
            <a:pPr indent="-342900" lvl="0" marL="457200" rtl="0" algn="l">
              <a:lnSpc>
                <a:spcPct val="115000"/>
              </a:lnSpc>
              <a:spcBef>
                <a:spcPts val="1200"/>
              </a:spcBef>
              <a:spcAft>
                <a:spcPts val="0"/>
              </a:spcAft>
              <a:buSzPts val="1800"/>
              <a:buChar char="-"/>
            </a:pPr>
            <a:r>
              <a:rPr lang="en-GB"/>
              <a:t>Audio / Dialogue</a:t>
            </a:r>
            <a:endParaRPr/>
          </a:p>
          <a:p>
            <a:pPr indent="-342900" lvl="0" marL="457200" rtl="0" algn="l">
              <a:lnSpc>
                <a:spcPct val="115000"/>
              </a:lnSpc>
              <a:spcBef>
                <a:spcPts val="0"/>
              </a:spcBef>
              <a:spcAft>
                <a:spcPts val="0"/>
              </a:spcAft>
              <a:buSzPts val="1800"/>
              <a:buChar char="-"/>
            </a:pPr>
            <a:r>
              <a:rPr lang="en-GB"/>
              <a:t>Art and Storyboarding</a:t>
            </a:r>
            <a:endParaRPr/>
          </a:p>
          <a:p>
            <a:pPr indent="-342900" lvl="0" marL="457200" rtl="0" algn="l">
              <a:lnSpc>
                <a:spcPct val="115000"/>
              </a:lnSpc>
              <a:spcBef>
                <a:spcPts val="0"/>
              </a:spcBef>
              <a:spcAft>
                <a:spcPts val="0"/>
              </a:spcAft>
              <a:buSzPts val="1800"/>
              <a:buChar char="-"/>
            </a:pPr>
            <a:r>
              <a:rPr lang="en-GB"/>
              <a:t>Programming</a:t>
            </a:r>
            <a:endParaRPr/>
          </a:p>
          <a:p>
            <a:pPr indent="-342900" lvl="0" marL="457200" rtl="0" algn="l">
              <a:lnSpc>
                <a:spcPct val="115000"/>
              </a:lnSpc>
              <a:spcBef>
                <a:spcPts val="0"/>
              </a:spcBef>
              <a:spcAft>
                <a:spcPts val="0"/>
              </a:spcAft>
              <a:buSzPts val="1800"/>
              <a:buChar char="-"/>
            </a:pPr>
            <a:r>
              <a:rPr lang="en-GB"/>
              <a:t>Level Design</a:t>
            </a:r>
            <a:endParaRPr/>
          </a:p>
          <a:p>
            <a:pPr indent="-342900" lvl="0" marL="457200" rtl="0" algn="l">
              <a:lnSpc>
                <a:spcPct val="115000"/>
              </a:lnSpc>
              <a:spcBef>
                <a:spcPts val="0"/>
              </a:spcBef>
              <a:spcAft>
                <a:spcPts val="0"/>
              </a:spcAft>
              <a:buSzPts val="1800"/>
              <a:buChar char="-"/>
            </a:pPr>
            <a:r>
              <a:rPr lang="en-GB"/>
              <a:t>3D Modelling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42f8c6abf7_5_15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How to get started?</a:t>
            </a:r>
            <a:endParaRPr/>
          </a:p>
        </p:txBody>
      </p:sp>
      <p:sp>
        <p:nvSpPr>
          <p:cNvPr id="188" name="Google Shape;188;g342f8c6abf7_5_15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SzPct val="129032"/>
              <a:buNone/>
            </a:pPr>
            <a:r>
              <a:rPr lang="en-GB"/>
              <a:t>While this is focusing on Itch and not game development as a whole, we cant offer tons of information here but I would recommend the following:</a:t>
            </a:r>
            <a:endParaRPr/>
          </a:p>
          <a:p>
            <a:pPr indent="0" lvl="0" marL="0" rtl="0" algn="l">
              <a:lnSpc>
                <a:spcPct val="115000"/>
              </a:lnSpc>
              <a:spcBef>
                <a:spcPts val="1200"/>
              </a:spcBef>
              <a:spcAft>
                <a:spcPts val="0"/>
              </a:spcAft>
              <a:buSzPct val="129032"/>
              <a:buNone/>
            </a:pPr>
            <a:r>
              <a:rPr lang="en-GB"/>
              <a:t>Game Engines:</a:t>
            </a:r>
            <a:endParaRPr/>
          </a:p>
          <a:p>
            <a:pPr indent="-317182" lvl="0" marL="457200" rtl="0" algn="l">
              <a:lnSpc>
                <a:spcPct val="115000"/>
              </a:lnSpc>
              <a:spcBef>
                <a:spcPts val="1200"/>
              </a:spcBef>
              <a:spcAft>
                <a:spcPts val="0"/>
              </a:spcAft>
              <a:buSzPct val="100000"/>
              <a:buChar char="-"/>
            </a:pPr>
            <a:r>
              <a:rPr lang="en-GB"/>
              <a:t>Unity</a:t>
            </a:r>
            <a:endParaRPr/>
          </a:p>
          <a:p>
            <a:pPr indent="-317182" lvl="0" marL="457200" rtl="0" algn="l">
              <a:lnSpc>
                <a:spcPct val="115000"/>
              </a:lnSpc>
              <a:spcBef>
                <a:spcPts val="0"/>
              </a:spcBef>
              <a:spcAft>
                <a:spcPts val="0"/>
              </a:spcAft>
              <a:buSzPct val="100000"/>
              <a:buChar char="-"/>
            </a:pPr>
            <a:r>
              <a:rPr lang="en-GB"/>
              <a:t>Unreal Engine</a:t>
            </a:r>
            <a:endParaRPr/>
          </a:p>
          <a:p>
            <a:pPr indent="-317182" lvl="0" marL="457200" rtl="0" algn="l">
              <a:lnSpc>
                <a:spcPct val="115000"/>
              </a:lnSpc>
              <a:spcBef>
                <a:spcPts val="0"/>
              </a:spcBef>
              <a:spcAft>
                <a:spcPts val="0"/>
              </a:spcAft>
              <a:buSzPct val="100000"/>
              <a:buChar char="-"/>
            </a:pPr>
            <a:r>
              <a:rPr lang="en-GB"/>
              <a:t>Godot</a:t>
            </a:r>
            <a:endParaRPr/>
          </a:p>
          <a:p>
            <a:pPr indent="0" lvl="0" marL="0" rtl="0" algn="l">
              <a:lnSpc>
                <a:spcPct val="115000"/>
              </a:lnSpc>
              <a:spcBef>
                <a:spcPts val="1200"/>
              </a:spcBef>
              <a:spcAft>
                <a:spcPts val="0"/>
              </a:spcAft>
              <a:buSzPct val="129032"/>
              <a:buNone/>
            </a:pPr>
            <a:r>
              <a:rPr lang="en-GB"/>
              <a:t>Where to find resources:</a:t>
            </a:r>
            <a:endParaRPr/>
          </a:p>
          <a:p>
            <a:pPr indent="-317182" lvl="0" marL="457200" rtl="0" algn="l">
              <a:lnSpc>
                <a:spcPct val="115000"/>
              </a:lnSpc>
              <a:spcBef>
                <a:spcPts val="1200"/>
              </a:spcBef>
              <a:spcAft>
                <a:spcPts val="0"/>
              </a:spcAft>
              <a:buSzPct val="100000"/>
              <a:buChar char="-"/>
            </a:pPr>
            <a:r>
              <a:rPr lang="en-GB"/>
              <a:t>Itch.io </a:t>
            </a:r>
            <a:endParaRPr/>
          </a:p>
          <a:p>
            <a:pPr indent="-317182" lvl="0" marL="457200" rtl="0" algn="l">
              <a:lnSpc>
                <a:spcPct val="115000"/>
              </a:lnSpc>
              <a:spcBef>
                <a:spcPts val="0"/>
              </a:spcBef>
              <a:spcAft>
                <a:spcPts val="0"/>
              </a:spcAft>
              <a:buSzPct val="100000"/>
              <a:buChar char="-"/>
            </a:pPr>
            <a:r>
              <a:rPr lang="en-GB"/>
              <a:t>Freesound</a:t>
            </a:r>
            <a:endParaRPr/>
          </a:p>
          <a:p>
            <a:pPr indent="-317182" lvl="0" marL="457200" rtl="0" algn="l">
              <a:lnSpc>
                <a:spcPct val="115000"/>
              </a:lnSpc>
              <a:spcBef>
                <a:spcPts val="0"/>
              </a:spcBef>
              <a:spcAft>
                <a:spcPts val="0"/>
              </a:spcAft>
              <a:buSzPct val="100000"/>
              <a:buChar char="-"/>
            </a:pPr>
            <a:r>
              <a:rPr lang="en-GB"/>
              <a:t>Brackeys, Game developer toolkit</a:t>
            </a:r>
            <a:endParaRPr/>
          </a:p>
          <a:p>
            <a:pPr indent="-317182" lvl="0" marL="457200" rtl="0" algn="l">
              <a:lnSpc>
                <a:spcPct val="115000"/>
              </a:lnSpc>
              <a:spcBef>
                <a:spcPts val="0"/>
              </a:spcBef>
              <a:spcAft>
                <a:spcPts val="0"/>
              </a:spcAft>
              <a:buSzPct val="100000"/>
              <a:buChar char="-"/>
            </a:pPr>
            <a:r>
              <a:rPr lang="en-GB" u="sng">
                <a:solidFill>
                  <a:schemeClr val="hlink"/>
                </a:solidFill>
                <a:hlinkClick r:id="rId3"/>
              </a:rPr>
              <a:t>https://develop.games/</a:t>
            </a:r>
            <a:r>
              <a:rPr lang="en-GB"/>
              <a:t> (Ran by PirateSoftware, he might be bad at WoW and not own up to it, but he can make good games)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3"/>
          <p:cNvPicPr preferRelativeResize="0"/>
          <p:nvPr/>
        </p:nvPicPr>
        <p:blipFill rotWithShape="1">
          <a:blip r:embed="rId3">
            <a:alphaModFix/>
          </a:blip>
          <a:srcRect b="0" l="0" r="0" t="0"/>
          <a:stretch/>
        </p:blipFill>
        <p:spPr>
          <a:xfrm>
            <a:off x="614101" y="2106600"/>
            <a:ext cx="2686825" cy="2686851"/>
          </a:xfrm>
          <a:prstGeom prst="rect">
            <a:avLst/>
          </a:prstGeom>
          <a:noFill/>
          <a:ln>
            <a:noFill/>
          </a:ln>
        </p:spPr>
      </p:pic>
      <p:pic>
        <p:nvPicPr>
          <p:cNvPr id="72" name="Google Shape;72;p3"/>
          <p:cNvPicPr preferRelativeResize="0"/>
          <p:nvPr/>
        </p:nvPicPr>
        <p:blipFill rotWithShape="1">
          <a:blip r:embed="rId4">
            <a:alphaModFix/>
          </a:blip>
          <a:srcRect b="0" l="0" r="0" t="0"/>
          <a:stretch/>
        </p:blipFill>
        <p:spPr>
          <a:xfrm>
            <a:off x="1512949" y="1064425"/>
            <a:ext cx="889125" cy="889125"/>
          </a:xfrm>
          <a:prstGeom prst="rect">
            <a:avLst/>
          </a:prstGeom>
          <a:noFill/>
          <a:ln>
            <a:noFill/>
          </a:ln>
        </p:spPr>
      </p:pic>
      <p:pic>
        <p:nvPicPr>
          <p:cNvPr id="73" name="Google Shape;73;p3"/>
          <p:cNvPicPr preferRelativeResize="0"/>
          <p:nvPr/>
        </p:nvPicPr>
        <p:blipFill rotWithShape="1">
          <a:blip r:embed="rId5">
            <a:alphaModFix/>
          </a:blip>
          <a:srcRect b="35572" l="24558" r="25551" t="35497"/>
          <a:stretch/>
        </p:blipFill>
        <p:spPr>
          <a:xfrm>
            <a:off x="5740425" y="1992537"/>
            <a:ext cx="2853050" cy="2915026"/>
          </a:xfrm>
          <a:prstGeom prst="rect">
            <a:avLst/>
          </a:prstGeom>
          <a:noFill/>
          <a:ln>
            <a:noFill/>
          </a:ln>
        </p:spPr>
      </p:pic>
      <p:pic>
        <p:nvPicPr>
          <p:cNvPr id="74" name="Google Shape;74;p3"/>
          <p:cNvPicPr preferRelativeResize="0"/>
          <p:nvPr/>
        </p:nvPicPr>
        <p:blipFill rotWithShape="1">
          <a:blip r:embed="rId6">
            <a:alphaModFix/>
          </a:blip>
          <a:srcRect b="0" l="0" r="0" t="0"/>
          <a:stretch/>
        </p:blipFill>
        <p:spPr>
          <a:xfrm>
            <a:off x="6637426" y="1064425"/>
            <a:ext cx="1059050" cy="1059050"/>
          </a:xfrm>
          <a:prstGeom prst="rect">
            <a:avLst/>
          </a:prstGeom>
          <a:noFill/>
          <a:ln>
            <a:noFill/>
          </a:ln>
        </p:spPr>
      </p:pic>
      <p:sp>
        <p:nvSpPr>
          <p:cNvPr id="75" name="Google Shape;75;p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03703"/>
              <a:buNone/>
            </a:pPr>
            <a:r>
              <a:rPr lang="en-GB"/>
              <a:t>Discord + Whatsapp Groups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42f8c6abf7_5_200"/>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Northumbria University</a:t>
            </a:r>
            <a:endParaRPr/>
          </a:p>
          <a:p>
            <a:pPr indent="0" lvl="0" marL="0" rtl="0" algn="ctr">
              <a:lnSpc>
                <a:spcPct val="100000"/>
              </a:lnSpc>
              <a:spcBef>
                <a:spcPts val="0"/>
              </a:spcBef>
              <a:spcAft>
                <a:spcPts val="0"/>
              </a:spcAft>
              <a:buSzPts val="5200"/>
              <a:buNone/>
            </a:pPr>
            <a:r>
              <a:rPr lang="en-GB"/>
              <a:t>Game Jam</a:t>
            </a:r>
            <a:endParaRPr/>
          </a:p>
        </p:txBody>
      </p:sp>
      <p:sp>
        <p:nvSpPr>
          <p:cNvPr id="194" name="Google Shape;194;g342f8c6abf7_5_200"/>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NU Computing Society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42f8c6abf7_6_1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How to get started?</a:t>
            </a:r>
            <a:endParaRPr/>
          </a:p>
        </p:txBody>
      </p:sp>
      <p:sp>
        <p:nvSpPr>
          <p:cNvPr id="200" name="Google Shape;200;g342f8c6abf7_6_16"/>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29032"/>
              <a:buNone/>
            </a:pPr>
            <a:r>
              <a:rPr lang="en-GB"/>
              <a:t>Please sign up using this link: </a:t>
            </a:r>
            <a:r>
              <a:rPr lang="en-GB" u="sng">
                <a:solidFill>
                  <a:schemeClr val="hlink"/>
                </a:solidFill>
                <a:hlinkClick r:id="rId3"/>
              </a:rPr>
              <a:t>https://itch.io/jam/nu-computing-society-game-jam-year-1</a:t>
            </a:r>
            <a:r>
              <a:rPr lang="en-GB"/>
              <a:t> </a:t>
            </a:r>
            <a:endParaRPr/>
          </a:p>
          <a:p>
            <a:pPr indent="0" lvl="0" marL="0" rtl="0" algn="l">
              <a:lnSpc>
                <a:spcPct val="115000"/>
              </a:lnSpc>
              <a:spcBef>
                <a:spcPts val="1200"/>
              </a:spcBef>
              <a:spcAft>
                <a:spcPts val="0"/>
              </a:spcAft>
              <a:buSzPct val="129032"/>
              <a:buNone/>
            </a:pPr>
            <a:r>
              <a:rPr lang="en-GB"/>
              <a:t>Game Engines:</a:t>
            </a:r>
            <a:endParaRPr/>
          </a:p>
          <a:p>
            <a:pPr indent="-325755" lvl="0" marL="457200" rtl="0" algn="l">
              <a:lnSpc>
                <a:spcPct val="115000"/>
              </a:lnSpc>
              <a:spcBef>
                <a:spcPts val="1200"/>
              </a:spcBef>
              <a:spcAft>
                <a:spcPts val="0"/>
              </a:spcAft>
              <a:buSzPct val="100000"/>
              <a:buChar char="-"/>
            </a:pPr>
            <a:r>
              <a:rPr lang="en-GB"/>
              <a:t>Unity</a:t>
            </a:r>
            <a:endParaRPr/>
          </a:p>
          <a:p>
            <a:pPr indent="-325755" lvl="0" marL="457200" rtl="0" algn="l">
              <a:lnSpc>
                <a:spcPct val="115000"/>
              </a:lnSpc>
              <a:spcBef>
                <a:spcPts val="0"/>
              </a:spcBef>
              <a:spcAft>
                <a:spcPts val="0"/>
              </a:spcAft>
              <a:buSzPct val="100000"/>
              <a:buChar char="-"/>
            </a:pPr>
            <a:r>
              <a:rPr lang="en-GB"/>
              <a:t>Unreal Engine</a:t>
            </a:r>
            <a:endParaRPr/>
          </a:p>
          <a:p>
            <a:pPr indent="-325755" lvl="0" marL="457200" rtl="0" algn="l">
              <a:lnSpc>
                <a:spcPct val="115000"/>
              </a:lnSpc>
              <a:spcBef>
                <a:spcPts val="0"/>
              </a:spcBef>
              <a:spcAft>
                <a:spcPts val="0"/>
              </a:spcAft>
              <a:buSzPct val="100000"/>
              <a:buChar char="-"/>
            </a:pPr>
            <a:r>
              <a:rPr lang="en-GB"/>
              <a:t>Godot</a:t>
            </a:r>
            <a:endParaRPr/>
          </a:p>
          <a:p>
            <a:pPr indent="0" lvl="0" marL="0" rtl="0" algn="l">
              <a:lnSpc>
                <a:spcPct val="115000"/>
              </a:lnSpc>
              <a:spcBef>
                <a:spcPts val="1200"/>
              </a:spcBef>
              <a:spcAft>
                <a:spcPts val="0"/>
              </a:spcAft>
              <a:buSzPct val="129032"/>
              <a:buNone/>
            </a:pPr>
            <a:r>
              <a:rPr lang="en-GB"/>
              <a:t>Where to find resources:</a:t>
            </a:r>
            <a:endParaRPr/>
          </a:p>
          <a:p>
            <a:pPr indent="-325755" lvl="0" marL="457200" rtl="0" algn="l">
              <a:lnSpc>
                <a:spcPct val="115000"/>
              </a:lnSpc>
              <a:spcBef>
                <a:spcPts val="1200"/>
              </a:spcBef>
              <a:spcAft>
                <a:spcPts val="0"/>
              </a:spcAft>
              <a:buSzPct val="100000"/>
              <a:buChar char="-"/>
            </a:pPr>
            <a:r>
              <a:rPr lang="en-GB"/>
              <a:t>Itch.io </a:t>
            </a:r>
            <a:endParaRPr/>
          </a:p>
          <a:p>
            <a:pPr indent="-325755" lvl="0" marL="457200" rtl="0" algn="l">
              <a:lnSpc>
                <a:spcPct val="115000"/>
              </a:lnSpc>
              <a:spcBef>
                <a:spcPts val="0"/>
              </a:spcBef>
              <a:spcAft>
                <a:spcPts val="0"/>
              </a:spcAft>
              <a:buSzPct val="100000"/>
              <a:buChar char="-"/>
            </a:pPr>
            <a:r>
              <a:rPr lang="en-GB"/>
              <a:t>Freesound</a:t>
            </a:r>
            <a:endParaRPr/>
          </a:p>
          <a:p>
            <a:pPr indent="-325755" lvl="0" marL="457200" rtl="0" algn="l">
              <a:lnSpc>
                <a:spcPct val="115000"/>
              </a:lnSpc>
              <a:spcBef>
                <a:spcPts val="0"/>
              </a:spcBef>
              <a:spcAft>
                <a:spcPts val="0"/>
              </a:spcAft>
              <a:buSzPct val="100000"/>
              <a:buChar char="-"/>
            </a:pPr>
            <a:r>
              <a:rPr lang="en-GB"/>
              <a:t>Brackeys, Game developer toolkit</a:t>
            </a:r>
            <a:endParaRPr/>
          </a:p>
          <a:p>
            <a:pPr indent="-325755" lvl="0" marL="457200" rtl="0" algn="l">
              <a:lnSpc>
                <a:spcPct val="115000"/>
              </a:lnSpc>
              <a:spcBef>
                <a:spcPts val="0"/>
              </a:spcBef>
              <a:spcAft>
                <a:spcPts val="0"/>
              </a:spcAft>
              <a:buSzPct val="100000"/>
              <a:buChar char="-"/>
            </a:pPr>
            <a:r>
              <a:rPr lang="en-GB" u="sng">
                <a:solidFill>
                  <a:schemeClr val="hlink"/>
                </a:solidFill>
                <a:hlinkClick r:id="rId4"/>
              </a:rPr>
              <a:t>https://develop.games/</a:t>
            </a:r>
            <a:r>
              <a:rPr lang="en-GB"/>
              <a:t> (Ran by PirateSoftware, he might be bad at WoW and not own up to it, but he can make good games)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42f8c6abf7_6_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Game Jam Theme</a:t>
            </a:r>
            <a:endParaRPr/>
          </a:p>
        </p:txBody>
      </p:sp>
      <p:sp>
        <p:nvSpPr>
          <p:cNvPr id="206" name="Google Shape;206;g342f8c6abf7_6_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game Jam </a:t>
            </a:r>
            <a:r>
              <a:rPr lang="en-GB"/>
              <a:t>theme is ‘NEWCASTLE’. This is quite a simple and open theme to get us all started, it is entirely up to you how you interpret it! Just remember to have fun :)</a:t>
            </a:r>
            <a:endParaRPr/>
          </a:p>
        </p:txBody>
      </p:sp>
      <p:pic>
        <p:nvPicPr>
          <p:cNvPr id="207" name="Google Shape;207;g342f8c6abf7_6_22"/>
          <p:cNvPicPr preferRelativeResize="0"/>
          <p:nvPr/>
        </p:nvPicPr>
        <p:blipFill>
          <a:blip r:embed="rId3">
            <a:alphaModFix/>
          </a:blip>
          <a:stretch>
            <a:fillRect/>
          </a:stretch>
        </p:blipFill>
        <p:spPr>
          <a:xfrm>
            <a:off x="1233675" y="2485225"/>
            <a:ext cx="6676634" cy="2445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45b4bcaf19_0_85"/>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COOL FUNNY STUFF</a:t>
            </a:r>
            <a:endParaRPr/>
          </a:p>
        </p:txBody>
      </p:sp>
      <p:sp>
        <p:nvSpPr>
          <p:cNvPr id="213" name="Google Shape;213;g345b4bcaf19_0_85"/>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NU Computing Society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45b4bcaf19_0_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Local Opportunities</a:t>
            </a:r>
            <a:endParaRPr/>
          </a:p>
        </p:txBody>
      </p:sp>
      <p:sp>
        <p:nvSpPr>
          <p:cNvPr id="219" name="Google Shape;219;g345b4bcaf19_0_1"/>
          <p:cNvSpPr txBox="1"/>
          <p:nvPr>
            <p:ph idx="1" type="body"/>
          </p:nvPr>
        </p:nvSpPr>
        <p:spPr>
          <a:xfrm>
            <a:off x="311700" y="1171600"/>
            <a:ext cx="6036900" cy="33972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Clr>
                <a:schemeClr val="dk1"/>
              </a:buClr>
              <a:buSzPct val="100000"/>
              <a:buFont typeface="Arial"/>
              <a:buNone/>
            </a:pPr>
            <a:r>
              <a:rPr b="1" lang="en-GB" sz="1100">
                <a:latin typeface="Arial"/>
                <a:ea typeface="Arial"/>
                <a:cs typeface="Arial"/>
                <a:sym typeface="Arial"/>
              </a:rPr>
              <a:t>Exclusive Opportunity for Computing Society Members!</a:t>
            </a:r>
            <a:endParaRPr b="1"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"Skill Up North East" Campaign</a:t>
            </a:r>
            <a:br>
              <a:rPr b="1" lang="en-GB" sz="1100">
                <a:latin typeface="Arial"/>
                <a:ea typeface="Arial"/>
                <a:cs typeface="Arial"/>
                <a:sym typeface="Arial"/>
              </a:rPr>
            </a:br>
            <a:r>
              <a:rPr lang="en-GB" sz="1100">
                <a:latin typeface="Arial"/>
                <a:ea typeface="Arial"/>
                <a:cs typeface="Arial"/>
                <a:sym typeface="Arial"/>
              </a:rPr>
              <a:t> In collaboration with Lumi &amp; Cyber North</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What’s On Offer:</a:t>
            </a:r>
            <a:endParaRPr b="1" sz="1100">
              <a:latin typeface="Arial"/>
              <a:ea typeface="Arial"/>
              <a:cs typeface="Arial"/>
              <a:sym typeface="Arial"/>
            </a:endParaRPr>
          </a:p>
          <a:p>
            <a:pPr indent="-293211" lvl="0" marL="457200" rtl="0" algn="l">
              <a:spcBef>
                <a:spcPts val="1200"/>
              </a:spcBef>
              <a:spcAft>
                <a:spcPts val="0"/>
              </a:spcAft>
              <a:buSzPct val="100000"/>
              <a:buFont typeface="Arial"/>
              <a:buChar char="●"/>
            </a:pPr>
            <a:r>
              <a:rPr b="1" lang="en-GB" sz="1100">
                <a:latin typeface="Arial"/>
                <a:ea typeface="Arial"/>
                <a:cs typeface="Arial"/>
                <a:sym typeface="Arial"/>
              </a:rPr>
              <a:t>Free Access</a:t>
            </a:r>
            <a:r>
              <a:rPr lang="en-GB" sz="1100">
                <a:latin typeface="Arial"/>
                <a:ea typeface="Arial"/>
                <a:cs typeface="Arial"/>
                <a:sym typeface="Arial"/>
              </a:rPr>
              <a:t>: 50 free spots for motivated students to join this high-value program (normally £175 per participant).</a:t>
            </a:r>
            <a:br>
              <a:rPr lang="en-GB" sz="1100">
                <a:latin typeface="Arial"/>
                <a:ea typeface="Arial"/>
                <a:cs typeface="Arial"/>
                <a:sym typeface="Arial"/>
              </a:rPr>
            </a:br>
            <a:endParaRPr sz="1100">
              <a:latin typeface="Arial"/>
              <a:ea typeface="Arial"/>
              <a:cs typeface="Arial"/>
              <a:sym typeface="Arial"/>
            </a:endParaRPr>
          </a:p>
          <a:p>
            <a:pPr indent="-293211" lvl="0" marL="457200" rtl="0" algn="l">
              <a:spcBef>
                <a:spcPts val="0"/>
              </a:spcBef>
              <a:spcAft>
                <a:spcPts val="0"/>
              </a:spcAft>
              <a:buSzPct val="100000"/>
              <a:buFont typeface="Arial"/>
              <a:buChar char="●"/>
            </a:pPr>
            <a:r>
              <a:rPr b="1" lang="en-GB" sz="1100">
                <a:latin typeface="Arial"/>
                <a:ea typeface="Arial"/>
                <a:cs typeface="Arial"/>
                <a:sym typeface="Arial"/>
              </a:rPr>
              <a:t>Skills Development</a:t>
            </a:r>
            <a:r>
              <a:rPr lang="en-GB" sz="1100">
                <a:latin typeface="Arial"/>
                <a:ea typeface="Arial"/>
                <a:cs typeface="Arial"/>
                <a:sym typeface="Arial"/>
              </a:rPr>
              <a:t>: Equip yourself with vital digital and AI skills that will boost your employability.</a:t>
            </a:r>
            <a:br>
              <a:rPr lang="en-GB" sz="1100">
                <a:latin typeface="Arial"/>
                <a:ea typeface="Arial"/>
                <a:cs typeface="Arial"/>
                <a:sym typeface="Arial"/>
              </a:rPr>
            </a:br>
            <a:endParaRPr sz="1100">
              <a:latin typeface="Arial"/>
              <a:ea typeface="Arial"/>
              <a:cs typeface="Arial"/>
              <a:sym typeface="Arial"/>
            </a:endParaRPr>
          </a:p>
          <a:p>
            <a:pPr indent="-293211" lvl="0" marL="457200" rtl="0" algn="l">
              <a:spcBef>
                <a:spcPts val="0"/>
              </a:spcBef>
              <a:spcAft>
                <a:spcPts val="0"/>
              </a:spcAft>
              <a:buSzPct val="100000"/>
              <a:buFont typeface="Arial"/>
              <a:buChar char="●"/>
            </a:pPr>
            <a:r>
              <a:rPr b="1" lang="en-GB" sz="1100">
                <a:latin typeface="Arial"/>
                <a:ea typeface="Arial"/>
                <a:cs typeface="Arial"/>
                <a:sym typeface="Arial"/>
              </a:rPr>
              <a:t>Career Opportunities</a:t>
            </a:r>
            <a:r>
              <a:rPr lang="en-GB" sz="1100">
                <a:latin typeface="Arial"/>
                <a:ea typeface="Arial"/>
                <a:cs typeface="Arial"/>
                <a:sym typeface="Arial"/>
              </a:rPr>
              <a:t>: Gain practical experience through workshops and quests, with chances to win awards and access job placements or internships in the tech industry.</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id="220" name="Google Shape;220;g345b4bcaf19_0_1" title="Campaign Poster V2.png"/>
          <p:cNvPicPr preferRelativeResize="0"/>
          <p:nvPr/>
        </p:nvPicPr>
        <p:blipFill>
          <a:blip r:embed="rId3">
            <a:alphaModFix/>
          </a:blip>
          <a:stretch>
            <a:fillRect/>
          </a:stretch>
        </p:blipFill>
        <p:spPr>
          <a:xfrm>
            <a:off x="6348543" y="529113"/>
            <a:ext cx="2643057" cy="4085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45b4bcaf19_0_1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Local Opportunities</a:t>
            </a:r>
            <a:endParaRPr/>
          </a:p>
        </p:txBody>
      </p:sp>
      <p:sp>
        <p:nvSpPr>
          <p:cNvPr id="226" name="Google Shape;226;g345b4bcaf19_0_10"/>
          <p:cNvSpPr txBox="1"/>
          <p:nvPr>
            <p:ph idx="1" type="body"/>
          </p:nvPr>
        </p:nvSpPr>
        <p:spPr>
          <a:xfrm>
            <a:off x="311700" y="1171600"/>
            <a:ext cx="6036900" cy="33972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GB" sz="1100">
                <a:latin typeface="Arial"/>
                <a:ea typeface="Arial"/>
                <a:cs typeface="Arial"/>
                <a:sym typeface="Arial"/>
              </a:rPr>
              <a:t>Why You Should Apply:</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b="1" lang="en-GB" sz="1100">
                <a:latin typeface="Arial"/>
                <a:ea typeface="Arial"/>
                <a:cs typeface="Arial"/>
                <a:sym typeface="Arial"/>
              </a:rPr>
              <a:t>Hands-On Learning</a:t>
            </a:r>
            <a:r>
              <a:rPr lang="en-GB" sz="1100">
                <a:latin typeface="Arial"/>
                <a:ea typeface="Arial"/>
                <a:cs typeface="Arial"/>
                <a:sym typeface="Arial"/>
              </a:rPr>
              <a:t>: Interactive workshops and quests led by industry experts.</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Exclusive</a:t>
            </a:r>
            <a:r>
              <a:rPr lang="en-GB" sz="1100">
                <a:latin typeface="Arial"/>
                <a:ea typeface="Arial"/>
                <a:cs typeface="Arial"/>
                <a:sym typeface="Arial"/>
              </a:rPr>
              <a:t>: Limited spots available – don't miss out on this career-boosting chance!</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Direct Path to Jobs</a:t>
            </a:r>
            <a:r>
              <a:rPr lang="en-GB" sz="1100">
                <a:latin typeface="Arial"/>
                <a:ea typeface="Arial"/>
                <a:cs typeface="Arial"/>
                <a:sym typeface="Arial"/>
              </a:rPr>
              <a:t>: Potential job offers and internships after completing the program.</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How to Apply:</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b="1" lang="en-GB" sz="1100">
                <a:latin typeface="Arial"/>
                <a:ea typeface="Arial"/>
                <a:cs typeface="Arial"/>
                <a:sym typeface="Arial"/>
              </a:rPr>
              <a:t>Visit</a:t>
            </a:r>
            <a:r>
              <a:rPr lang="en-GB" sz="1100">
                <a:latin typeface="Arial"/>
                <a:ea typeface="Arial"/>
                <a:cs typeface="Arial"/>
                <a:sym typeface="Arial"/>
              </a:rPr>
              <a:t>:</a:t>
            </a:r>
            <a:r>
              <a:rPr lang="en-GB" sz="1100">
                <a:uFill>
                  <a:noFill/>
                </a:uFill>
                <a:latin typeface="Arial"/>
                <a:ea typeface="Arial"/>
                <a:cs typeface="Arial"/>
                <a:sym typeface="Arial"/>
                <a:hlinkClick r:id="rId3"/>
              </a:rPr>
              <a:t> </a:t>
            </a:r>
            <a:r>
              <a:rPr lang="en-GB" sz="1100" u="sng">
                <a:solidFill>
                  <a:schemeClr val="hlink"/>
                </a:solidFill>
                <a:latin typeface="Arial"/>
                <a:ea typeface="Arial"/>
                <a:cs typeface="Arial"/>
                <a:sym typeface="Arial"/>
                <a:hlinkClick r:id="rId4"/>
              </a:rPr>
              <a:t>www.lumi.network/campaign</a:t>
            </a:r>
            <a:r>
              <a:rPr lang="en-GB" sz="1100">
                <a:latin typeface="Arial"/>
                <a:ea typeface="Arial"/>
                <a:cs typeface="Arial"/>
                <a:sym typeface="Arial"/>
              </a:rPr>
              <a:t> for more details and to apply.</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Deadline</a:t>
            </a:r>
            <a:r>
              <a:rPr lang="en-GB" sz="1100">
                <a:latin typeface="Arial"/>
                <a:ea typeface="Arial"/>
                <a:cs typeface="Arial"/>
                <a:sym typeface="Arial"/>
              </a:rPr>
              <a:t>: Apply quickly – spots are limited!</a:t>
            </a: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id="227" name="Google Shape;227;g345b4bcaf19_0_10" title="Campaign Poster V2.png"/>
          <p:cNvPicPr preferRelativeResize="0"/>
          <p:nvPr/>
        </p:nvPicPr>
        <p:blipFill>
          <a:blip r:embed="rId5">
            <a:alphaModFix/>
          </a:blip>
          <a:stretch>
            <a:fillRect/>
          </a:stretch>
        </p:blipFill>
        <p:spPr>
          <a:xfrm>
            <a:off x="6348543" y="529113"/>
            <a:ext cx="2643057" cy="4085274"/>
          </a:xfrm>
          <a:prstGeom prst="rect">
            <a:avLst/>
          </a:prstGeom>
          <a:noFill/>
          <a:ln>
            <a:noFill/>
          </a:ln>
        </p:spPr>
      </p:pic>
      <p:sp>
        <p:nvSpPr>
          <p:cNvPr id="228" name="Google Shape;228;g345b4bcaf19_0_10"/>
          <p:cNvSpPr txBox="1"/>
          <p:nvPr/>
        </p:nvSpPr>
        <p:spPr>
          <a:xfrm>
            <a:off x="387750" y="4199750"/>
            <a:ext cx="5884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700">
                <a:solidFill>
                  <a:schemeClr val="dk1"/>
                </a:solidFill>
              </a:rPr>
              <a:t>BE SURE TO MENTION THE NU COMPUTING SOCIETY!</a:t>
            </a:r>
            <a:endParaRPr b="1" sz="2400">
              <a:solidFill>
                <a:schemeClr val="dk1"/>
              </a:solidFill>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42f8c6abf7_6_11"/>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Code Katas</a:t>
            </a:r>
            <a:endParaRPr/>
          </a:p>
        </p:txBody>
      </p:sp>
      <p:sp>
        <p:nvSpPr>
          <p:cNvPr id="234" name="Google Shape;234;g342f8c6abf7_6_11"/>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NU Computing Society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42f8c6abf7_5_20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First off…</a:t>
            </a:r>
            <a:endParaRPr/>
          </a:p>
        </p:txBody>
      </p:sp>
      <p:sp>
        <p:nvSpPr>
          <p:cNvPr id="240" name="Google Shape;240;g342f8c6abf7_5_20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2118"/>
              <a:buNone/>
            </a:pPr>
            <a:r>
              <a:rPr lang="en-GB"/>
              <a:t>We can start by talking about where to work with us on CodeKatas, if you find that you enjoy doing them by the end of this lecture then you can join the NU Comp Society and help us score points for society prizes (and clout on the leaderboard…)</a:t>
            </a:r>
            <a:endParaRPr/>
          </a:p>
        </p:txBody>
      </p:sp>
      <p:pic>
        <p:nvPicPr>
          <p:cNvPr id="241" name="Google Shape;241;g342f8c6abf7_5_205"/>
          <p:cNvPicPr preferRelativeResize="0"/>
          <p:nvPr/>
        </p:nvPicPr>
        <p:blipFill>
          <a:blip r:embed="rId3">
            <a:alphaModFix/>
          </a:blip>
          <a:stretch>
            <a:fillRect/>
          </a:stretch>
        </p:blipFill>
        <p:spPr>
          <a:xfrm>
            <a:off x="2902725" y="2571750"/>
            <a:ext cx="3338551" cy="2225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45b4bcaf19_0_13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Where to go?</a:t>
            </a:r>
            <a:endParaRPr/>
          </a:p>
        </p:txBody>
      </p:sp>
      <p:sp>
        <p:nvSpPr>
          <p:cNvPr id="247" name="Google Shape;247;g345b4bcaf19_0_138"/>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lang="en-GB"/>
              <a:t>Codewars (Join our Clan “NU Computing Society”):</a:t>
            </a:r>
            <a:endParaRPr/>
          </a:p>
          <a:p>
            <a:pPr indent="0" lvl="0" marL="0" rtl="0" algn="l">
              <a:lnSpc>
                <a:spcPct val="115000"/>
              </a:lnSpc>
              <a:spcBef>
                <a:spcPts val="1200"/>
              </a:spcBef>
              <a:spcAft>
                <a:spcPts val="0"/>
              </a:spcAft>
              <a:buSzPct val="117647"/>
              <a:buNone/>
            </a:pPr>
            <a:r>
              <a:rPr lang="en-GB" u="sng">
                <a:solidFill>
                  <a:schemeClr val="hlink"/>
                </a:solidFill>
                <a:hlinkClick r:id="rId3"/>
              </a:rPr>
              <a:t>https://www.codewars.com/dashboard</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0"/>
              </a:spcAft>
              <a:buSzPct val="117647"/>
              <a:buNone/>
            </a:pPr>
            <a:r>
              <a:rPr lang="en-GB"/>
              <a:t>Fun advent calendar for coding challenges:</a:t>
            </a:r>
            <a:endParaRPr/>
          </a:p>
          <a:p>
            <a:pPr indent="0" lvl="0" marL="0" rtl="0" algn="l">
              <a:lnSpc>
                <a:spcPct val="115000"/>
              </a:lnSpc>
              <a:spcBef>
                <a:spcPts val="1200"/>
              </a:spcBef>
              <a:spcAft>
                <a:spcPts val="0"/>
              </a:spcAft>
              <a:buSzPct val="117647"/>
              <a:buNone/>
            </a:pPr>
            <a:r>
              <a:rPr lang="en-GB" u="sng">
                <a:solidFill>
                  <a:schemeClr val="hlink"/>
                </a:solidFill>
                <a:hlinkClick r:id="rId4"/>
              </a:rPr>
              <a:t>https://adventofcode.com/</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0"/>
              </a:spcAft>
              <a:buSzPct val="117647"/>
              <a:buNone/>
            </a:pPr>
            <a:r>
              <a:rPr lang="en-GB"/>
              <a:t>Very old school version of code katas:</a:t>
            </a:r>
            <a:endParaRPr/>
          </a:p>
          <a:p>
            <a:pPr indent="0" lvl="0" marL="0" rtl="0" algn="l">
              <a:lnSpc>
                <a:spcPct val="115000"/>
              </a:lnSpc>
              <a:spcBef>
                <a:spcPts val="1200"/>
              </a:spcBef>
              <a:spcAft>
                <a:spcPts val="0"/>
              </a:spcAft>
              <a:buSzPct val="117647"/>
              <a:buNone/>
            </a:pPr>
            <a:r>
              <a:rPr lang="en-GB" u="sng">
                <a:solidFill>
                  <a:schemeClr val="hlink"/>
                </a:solidFill>
                <a:hlinkClick r:id="rId5"/>
              </a:rPr>
              <a:t>http://codekata.com/</a:t>
            </a:r>
            <a:endParaRPr/>
          </a:p>
          <a:p>
            <a:pPr indent="0" lvl="0" marL="0" rtl="0" algn="l">
              <a:lnSpc>
                <a:spcPct val="115000"/>
              </a:lnSpc>
              <a:spcBef>
                <a:spcPts val="1200"/>
              </a:spcBef>
              <a:spcAft>
                <a:spcPts val="1200"/>
              </a:spcAft>
              <a:buSzPct val="117647"/>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42f8c6abf7_5_21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Codewars (Cool teamwork)</a:t>
            </a:r>
            <a:endParaRPr/>
          </a:p>
        </p:txBody>
      </p:sp>
      <p:pic>
        <p:nvPicPr>
          <p:cNvPr id="253" name="Google Shape;253;g342f8c6abf7_5_210"/>
          <p:cNvPicPr preferRelativeResize="0"/>
          <p:nvPr/>
        </p:nvPicPr>
        <p:blipFill rotWithShape="1">
          <a:blip r:embed="rId3">
            <a:alphaModFix/>
          </a:blip>
          <a:srcRect b="0" l="0" r="0" t="0"/>
          <a:stretch/>
        </p:blipFill>
        <p:spPr>
          <a:xfrm>
            <a:off x="361775" y="1017725"/>
            <a:ext cx="8420448" cy="3995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342f8c6abf7_6_0"/>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Github</a:t>
            </a:r>
            <a:endParaRPr/>
          </a:p>
        </p:txBody>
      </p:sp>
      <p:sp>
        <p:nvSpPr>
          <p:cNvPr id="81" name="Google Shape;81;g342f8c6abf7_6_0"/>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NU Computing Society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42f8c6abf7_5_21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Advent of Code (Fun advent calendar)</a:t>
            </a:r>
            <a:endParaRPr/>
          </a:p>
        </p:txBody>
      </p:sp>
      <p:pic>
        <p:nvPicPr>
          <p:cNvPr id="259" name="Google Shape;259;g342f8c6abf7_5_215"/>
          <p:cNvPicPr preferRelativeResize="0"/>
          <p:nvPr/>
        </p:nvPicPr>
        <p:blipFill rotWithShape="1">
          <a:blip r:embed="rId3">
            <a:alphaModFix/>
          </a:blip>
          <a:srcRect b="0" l="0" r="0" t="0"/>
          <a:stretch/>
        </p:blipFill>
        <p:spPr>
          <a:xfrm>
            <a:off x="545500" y="1017725"/>
            <a:ext cx="8052989"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42f8c6abf7_5_22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CodeKata (cats)</a:t>
            </a:r>
            <a:endParaRPr/>
          </a:p>
        </p:txBody>
      </p:sp>
      <p:pic>
        <p:nvPicPr>
          <p:cNvPr id="265" name="Google Shape;265;g342f8c6abf7_5_220"/>
          <p:cNvPicPr preferRelativeResize="0"/>
          <p:nvPr/>
        </p:nvPicPr>
        <p:blipFill rotWithShape="1">
          <a:blip r:embed="rId3">
            <a:alphaModFix/>
          </a:blip>
          <a:srcRect b="0" l="0" r="0" t="0"/>
          <a:stretch/>
        </p:blipFill>
        <p:spPr>
          <a:xfrm>
            <a:off x="545500" y="1017725"/>
            <a:ext cx="8052989"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45b4bcaf19_0_8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And now… A better version of what I have just said!</a:t>
            </a:r>
            <a:endParaRPr/>
          </a:p>
        </p:txBody>
      </p:sp>
      <p:sp>
        <p:nvSpPr>
          <p:cNvPr id="271" name="Google Shape;271;g345b4bcaf19_0_8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2118"/>
              <a:buNone/>
            </a:pPr>
            <a:r>
              <a:rPr lang="en-GB"/>
              <a:t>Special thanks to Kyle for helping us out and getting involved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345b4bcaf19_0_91"/>
          <p:cNvSpPr txBox="1"/>
          <p:nvPr>
            <p:ph type="title"/>
          </p:nvPr>
        </p:nvSpPr>
        <p:spPr>
          <a:xfrm>
            <a:off x="457172" y="205067"/>
            <a:ext cx="8228700" cy="6156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rgbClr val="000000"/>
              </a:buClr>
              <a:buSzPts val="4000"/>
              <a:buFont typeface="Arial"/>
              <a:buNone/>
            </a:pPr>
            <a:r>
              <a:rPr b="0" lang="en-GB" sz="4000" u="none" strike="noStrike">
                <a:solidFill>
                  <a:srgbClr val="000000"/>
                </a:solidFill>
                <a:latin typeface="Arial"/>
                <a:ea typeface="Arial"/>
                <a:cs typeface="Arial"/>
                <a:sym typeface="Arial"/>
              </a:rPr>
              <a:t>Coding Kata</a:t>
            </a:r>
            <a:endParaRPr b="0" sz="4000" u="none" strike="noStrike">
              <a:solidFill>
                <a:srgbClr val="000000"/>
              </a:solidFill>
              <a:latin typeface="Arial"/>
              <a:ea typeface="Arial"/>
              <a:cs typeface="Arial"/>
              <a:sym typeface="Arial"/>
            </a:endParaRPr>
          </a:p>
        </p:txBody>
      </p:sp>
      <p:sp>
        <p:nvSpPr>
          <p:cNvPr id="277" name="Google Shape;277;g345b4bcaf19_0_91"/>
          <p:cNvSpPr txBox="1"/>
          <p:nvPr/>
        </p:nvSpPr>
        <p:spPr>
          <a:xfrm>
            <a:off x="681149" y="1231601"/>
            <a:ext cx="7781700" cy="1498500"/>
          </a:xfrm>
          <a:prstGeom prst="rect">
            <a:avLst/>
          </a:prstGeom>
          <a:noFill/>
          <a:ln>
            <a:noFill/>
          </a:ln>
        </p:spPr>
        <p:txBody>
          <a:bodyPr anchorCtr="0" anchor="t" bIns="40825" lIns="81625" spcFirstLastPara="1" rIns="81625" wrap="square" tIns="40825">
            <a:spAutoFit/>
          </a:bodyPr>
          <a:lstStyle/>
          <a:p>
            <a:pPr indent="0" lvl="0" marL="0" marR="0" rtl="0" algn="l">
              <a:spcBef>
                <a:spcPts val="0"/>
              </a:spcBef>
              <a:spcAft>
                <a:spcPts val="0"/>
              </a:spcAft>
              <a:buNone/>
            </a:pPr>
            <a:r>
              <a:rPr b="0" i="0" lang="en-GB" sz="2900" u="none" cap="none" strike="noStrike">
                <a:solidFill>
                  <a:srgbClr val="000000"/>
                </a:solidFill>
                <a:latin typeface="Arial"/>
                <a:ea typeface="Arial"/>
                <a:cs typeface="Arial"/>
                <a:sym typeface="Arial"/>
              </a:rPr>
              <a:t>What is a Kata?</a:t>
            </a:r>
            <a:endParaRPr b="0" sz="2900" u="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9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GB" sz="1800" u="none" strike="noStrike">
                <a:solidFill>
                  <a:srgbClr val="000000"/>
                </a:solidFill>
                <a:latin typeface="Arial"/>
                <a:ea typeface="Arial"/>
                <a:cs typeface="Arial"/>
                <a:sym typeface="Arial"/>
              </a:rPr>
              <a:t>A kata is a pattern one practices to develop a skill or habit, which, in the workplace, results in streamlined processes and more effective performance.</a:t>
            </a:r>
            <a:endParaRPr b="0" sz="1800" u="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45b4bcaf19_0_96"/>
          <p:cNvSpPr txBox="1"/>
          <p:nvPr>
            <p:ph type="title"/>
          </p:nvPr>
        </p:nvSpPr>
        <p:spPr>
          <a:xfrm>
            <a:off x="282739" y="403662"/>
            <a:ext cx="7728900" cy="6156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rgbClr val="000000"/>
              </a:buClr>
              <a:buSzPts val="4000"/>
              <a:buFont typeface="Arial"/>
              <a:buNone/>
            </a:pPr>
            <a:r>
              <a:rPr b="0" lang="en-GB" sz="4000" u="none" strike="noStrike">
                <a:solidFill>
                  <a:srgbClr val="000000"/>
                </a:solidFill>
                <a:latin typeface="Arial"/>
                <a:ea typeface="Arial"/>
                <a:cs typeface="Arial"/>
                <a:sym typeface="Arial"/>
              </a:rPr>
              <a:t>Test Driven Development</a:t>
            </a:r>
            <a:endParaRPr b="0" sz="4000" u="none" strike="noStrike">
              <a:solidFill>
                <a:srgbClr val="000000"/>
              </a:solidFill>
              <a:latin typeface="Arial"/>
              <a:ea typeface="Arial"/>
              <a:cs typeface="Arial"/>
              <a:sym typeface="Arial"/>
            </a:endParaRPr>
          </a:p>
        </p:txBody>
      </p:sp>
      <p:sp>
        <p:nvSpPr>
          <p:cNvPr id="283" name="Google Shape;283;g345b4bcaf19_0_96"/>
          <p:cNvSpPr txBox="1"/>
          <p:nvPr>
            <p:ph idx="1" type="body"/>
          </p:nvPr>
        </p:nvSpPr>
        <p:spPr>
          <a:xfrm>
            <a:off x="424843" y="1632699"/>
            <a:ext cx="8228700" cy="2982600"/>
          </a:xfrm>
          <a:prstGeom prst="rect">
            <a:avLst/>
          </a:prstGeom>
          <a:noFill/>
          <a:ln>
            <a:noFill/>
          </a:ln>
        </p:spPr>
        <p:txBody>
          <a:bodyPr anchorCtr="0" anchor="t" bIns="0" lIns="0" spcFirstLastPara="1" rIns="0" wrap="square" tIns="0">
            <a:normAutofit/>
          </a:bodyPr>
          <a:lstStyle/>
          <a:p>
            <a:pPr indent="0" lvl="0" marL="393700" marR="0" rtl="0" algn="l">
              <a:spcBef>
                <a:spcPts val="0"/>
              </a:spcBef>
              <a:spcAft>
                <a:spcPts val="0"/>
              </a:spcAft>
              <a:buClr>
                <a:srgbClr val="000000"/>
              </a:buClr>
              <a:buSzPts val="2900"/>
              <a:buFont typeface="Arial"/>
              <a:buNone/>
            </a:pPr>
            <a:r>
              <a:rPr b="0" i="0" lang="en-GB" sz="2900" u="sng" cap="none" strike="noStrike">
                <a:solidFill>
                  <a:srgbClr val="000000"/>
                </a:solidFill>
                <a:latin typeface="Arial"/>
                <a:ea typeface="Arial"/>
                <a:cs typeface="Arial"/>
                <a:sym typeface="Arial"/>
              </a:rPr>
              <a:t>The TDD way:</a:t>
            </a:r>
            <a:endParaRPr b="0" i="0" sz="2900" u="sng" cap="none" strike="noStrike">
              <a:solidFill>
                <a:srgbClr val="000000"/>
              </a:solidFill>
              <a:latin typeface="Arial"/>
              <a:ea typeface="Arial"/>
              <a:cs typeface="Arial"/>
              <a:sym typeface="Arial"/>
            </a:endParaRPr>
          </a:p>
          <a:p>
            <a:pPr indent="-292100" lvl="0" marL="393700" marR="0" rtl="0" algn="l">
              <a:spcBef>
                <a:spcPts val="13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Write a test that fails</a:t>
            </a:r>
            <a:endParaRPr b="0" i="0" sz="2200" u="sng" cap="none" strike="noStrike">
              <a:solidFill>
                <a:srgbClr val="000000"/>
              </a:solidFill>
              <a:latin typeface="Arial"/>
              <a:ea typeface="Arial"/>
              <a:cs typeface="Arial"/>
              <a:sym typeface="Arial"/>
            </a:endParaRPr>
          </a:p>
          <a:p>
            <a:pPr indent="-292100" lvl="0" marL="393700" marR="0" rtl="0" algn="l">
              <a:spcBef>
                <a:spcPts val="13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Write just enough code to make it pass</a:t>
            </a:r>
            <a:endParaRPr b="0" i="0" sz="2200" u="sng" cap="none" strike="noStrike">
              <a:solidFill>
                <a:srgbClr val="000000"/>
              </a:solidFill>
              <a:latin typeface="Arial"/>
              <a:ea typeface="Arial"/>
              <a:cs typeface="Arial"/>
              <a:sym typeface="Arial"/>
            </a:endParaRPr>
          </a:p>
          <a:p>
            <a:pPr indent="-292100" lvl="0" marL="393700" marR="0" rtl="0" algn="l">
              <a:spcBef>
                <a:spcPts val="13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Refactor (if needed)</a:t>
            </a:r>
            <a:endParaRPr b="0" i="0" sz="2200" u="sng" cap="none" strike="noStrike">
              <a:solidFill>
                <a:srgbClr val="000000"/>
              </a:solidFill>
              <a:latin typeface="Arial"/>
              <a:ea typeface="Arial"/>
              <a:cs typeface="Arial"/>
              <a:sym typeface="Arial"/>
            </a:endParaRPr>
          </a:p>
          <a:p>
            <a:pPr indent="-292100" lvl="0" marL="393700" marR="0" rtl="0" algn="l">
              <a:spcBef>
                <a:spcPts val="13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Start the next test</a:t>
            </a:r>
            <a:endParaRPr b="0" i="0" sz="2200" u="sng"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45b4bcaf19_0_101"/>
          <p:cNvSpPr txBox="1"/>
          <p:nvPr>
            <p:ph type="title"/>
          </p:nvPr>
        </p:nvSpPr>
        <p:spPr>
          <a:xfrm>
            <a:off x="282739" y="403662"/>
            <a:ext cx="7728900" cy="6156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rgbClr val="000000"/>
              </a:buClr>
              <a:buSzPts val="4000"/>
              <a:buFont typeface="Arial"/>
              <a:buNone/>
            </a:pPr>
            <a:r>
              <a:rPr b="0" lang="en-GB" sz="4000" u="none" strike="noStrike">
                <a:solidFill>
                  <a:srgbClr val="000000"/>
                </a:solidFill>
                <a:latin typeface="Arial"/>
                <a:ea typeface="Arial"/>
                <a:cs typeface="Arial"/>
                <a:sym typeface="Arial"/>
              </a:rPr>
              <a:t>Great Circle Distance</a:t>
            </a:r>
            <a:endParaRPr b="0" sz="4000" u="none" strike="noStrike">
              <a:solidFill>
                <a:srgbClr val="000000"/>
              </a:solidFill>
              <a:latin typeface="Arial"/>
              <a:ea typeface="Arial"/>
              <a:cs typeface="Arial"/>
              <a:sym typeface="Arial"/>
            </a:endParaRPr>
          </a:p>
        </p:txBody>
      </p:sp>
      <p:sp>
        <p:nvSpPr>
          <p:cNvPr id="289" name="Google Shape;289;g345b4bcaf19_0_101"/>
          <p:cNvSpPr txBox="1"/>
          <p:nvPr>
            <p:ph idx="1" type="body"/>
          </p:nvPr>
        </p:nvSpPr>
        <p:spPr>
          <a:xfrm>
            <a:off x="326551" y="1203299"/>
            <a:ext cx="6531000" cy="429300"/>
          </a:xfrm>
          <a:prstGeom prst="rect">
            <a:avLst/>
          </a:prstGeom>
          <a:noFill/>
          <a:ln>
            <a:noFill/>
          </a:ln>
        </p:spPr>
        <p:txBody>
          <a:bodyPr anchorCtr="0" anchor="t" bIns="0" lIns="0" spcFirstLastPara="1" rIns="0" wrap="square" tIns="0">
            <a:normAutofit/>
          </a:bodyPr>
          <a:lstStyle/>
          <a:p>
            <a:pPr indent="0" lvl="0" marL="393700" marR="0" rtl="0" algn="l">
              <a:spcBef>
                <a:spcPts val="0"/>
              </a:spcBef>
              <a:spcAft>
                <a:spcPts val="0"/>
              </a:spcAft>
              <a:buClr>
                <a:srgbClr val="3465A4"/>
              </a:buClr>
              <a:buSzPts val="2000"/>
              <a:buFont typeface="Arial"/>
              <a:buNone/>
            </a:pPr>
            <a:r>
              <a:rPr b="0" i="0" lang="en-GB" sz="2000" u="none" cap="none" strike="noStrike">
                <a:solidFill>
                  <a:srgbClr val="3465A4"/>
                </a:solidFill>
                <a:latin typeface="Arial"/>
                <a:ea typeface="Arial"/>
                <a:cs typeface="Arial"/>
                <a:sym typeface="Arial"/>
              </a:rPr>
              <a:t>https://en.wikipedia.org/wiki/Great-circle_distance</a:t>
            </a:r>
            <a:endParaRPr b="0" i="0" sz="2000" u="none" cap="none" strike="noStrike">
              <a:solidFill>
                <a:srgbClr val="3465A4"/>
              </a:solidFill>
              <a:latin typeface="Arial"/>
              <a:ea typeface="Arial"/>
              <a:cs typeface="Arial"/>
              <a:sym typeface="Arial"/>
            </a:endParaRPr>
          </a:p>
        </p:txBody>
      </p:sp>
      <p:pic>
        <p:nvPicPr>
          <p:cNvPr id="290" name="Google Shape;290;g345b4bcaf19_0_101"/>
          <p:cNvPicPr preferRelativeResize="0"/>
          <p:nvPr/>
        </p:nvPicPr>
        <p:blipFill rotWithShape="1">
          <a:blip r:embed="rId3">
            <a:alphaModFix/>
          </a:blip>
          <a:srcRect b="0" l="0" r="0" t="0"/>
          <a:stretch/>
        </p:blipFill>
        <p:spPr>
          <a:xfrm>
            <a:off x="4081890" y="3755207"/>
            <a:ext cx="4892545" cy="659610"/>
          </a:xfrm>
          <a:prstGeom prst="rect">
            <a:avLst/>
          </a:prstGeom>
          <a:noFill/>
          <a:ln>
            <a:noFill/>
          </a:ln>
        </p:spPr>
      </p:pic>
      <p:sp>
        <p:nvSpPr>
          <p:cNvPr id="291" name="Google Shape;291;g345b4bcaf19_0_101"/>
          <p:cNvSpPr txBox="1"/>
          <p:nvPr/>
        </p:nvSpPr>
        <p:spPr>
          <a:xfrm>
            <a:off x="7020850" y="2938850"/>
            <a:ext cx="1315800" cy="482700"/>
          </a:xfrm>
          <a:prstGeom prst="rect">
            <a:avLst/>
          </a:prstGeom>
          <a:noFill/>
          <a:ln cap="flat" cmpd="sng" w="72000">
            <a:solidFill>
              <a:srgbClr val="000000"/>
            </a:solidFill>
            <a:prstDash val="solid"/>
            <a:round/>
            <a:headEnd len="sm" w="sm" type="none"/>
            <a:tailEnd len="sm" w="sm" type="none"/>
          </a:ln>
        </p:spPr>
        <p:txBody>
          <a:bodyPr anchorCtr="0" anchor="t" bIns="40825" lIns="81625" spcFirstLastPara="1" rIns="81625" wrap="square" tIns="40825">
            <a:spAutoFit/>
          </a:bodyPr>
          <a:lstStyle/>
          <a:p>
            <a:pPr indent="0" lvl="0" marL="0" marR="0" rtl="0" algn="l">
              <a:spcBef>
                <a:spcPts val="0"/>
              </a:spcBef>
              <a:spcAft>
                <a:spcPts val="0"/>
              </a:spcAft>
              <a:buNone/>
            </a:pPr>
            <a:r>
              <a:rPr b="0" lang="en-GB" sz="1300" u="none" strike="noStrike">
                <a:solidFill>
                  <a:srgbClr val="000000"/>
                </a:solidFill>
                <a:latin typeface="Arial"/>
                <a:ea typeface="Arial"/>
                <a:cs typeface="Arial"/>
                <a:sym typeface="Arial"/>
              </a:rPr>
              <a:t>Φ = latitude</a:t>
            </a:r>
            <a:endParaRPr b="0" sz="13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GB" sz="1300" u="none" strike="noStrike">
                <a:solidFill>
                  <a:srgbClr val="000000"/>
                </a:solidFill>
                <a:latin typeface="Arial"/>
                <a:ea typeface="Arial"/>
                <a:cs typeface="Arial"/>
                <a:sym typeface="Arial"/>
              </a:rPr>
              <a:t>Ƛ =</a:t>
            </a:r>
            <a:r>
              <a:rPr lang="en-GB" sz="1300"/>
              <a:t> </a:t>
            </a:r>
            <a:r>
              <a:rPr b="0" lang="en-GB" sz="1300" u="none" strike="noStrike">
                <a:solidFill>
                  <a:srgbClr val="000000"/>
                </a:solidFill>
                <a:latin typeface="Arial"/>
                <a:ea typeface="Arial"/>
                <a:cs typeface="Arial"/>
                <a:sym typeface="Arial"/>
              </a:rPr>
              <a:t>longitude</a:t>
            </a:r>
            <a:endParaRPr b="0" sz="1300" u="none" strike="noStrike">
              <a:solidFill>
                <a:srgbClr val="000000"/>
              </a:solidFill>
              <a:latin typeface="Arial"/>
              <a:ea typeface="Arial"/>
              <a:cs typeface="Arial"/>
              <a:sym typeface="Arial"/>
            </a:endParaRPr>
          </a:p>
        </p:txBody>
      </p:sp>
      <p:sp>
        <p:nvSpPr>
          <p:cNvPr id="292" name="Google Shape;292;g345b4bcaf19_0_101"/>
          <p:cNvSpPr txBox="1"/>
          <p:nvPr/>
        </p:nvSpPr>
        <p:spPr>
          <a:xfrm>
            <a:off x="489827" y="1795969"/>
            <a:ext cx="5714700" cy="1806300"/>
          </a:xfrm>
          <a:prstGeom prst="rect">
            <a:avLst/>
          </a:prstGeom>
          <a:noFill/>
          <a:ln>
            <a:noFill/>
          </a:ln>
        </p:spPr>
        <p:txBody>
          <a:bodyPr anchorCtr="0" anchor="t" bIns="40825" lIns="81625" spcFirstLastPara="1" rIns="81625" wrap="square" tIns="40825">
            <a:spAutoFit/>
          </a:bodyPr>
          <a:lstStyle/>
          <a:p>
            <a:pPr indent="-184150" lvl="0" marL="190500" marR="0" rtl="0" algn="l">
              <a:spcBef>
                <a:spcPts val="0"/>
              </a:spcBef>
              <a:spcAft>
                <a:spcPts val="0"/>
              </a:spcAft>
              <a:buClr>
                <a:srgbClr val="000000"/>
              </a:buClr>
              <a:buSzPts val="700"/>
              <a:buFont typeface="Noto Sans Symbols"/>
              <a:buChar char="●"/>
            </a:pPr>
            <a:r>
              <a:rPr b="0" lang="en-GB" sz="1600" u="none" strike="noStrike">
                <a:solidFill>
                  <a:srgbClr val="000000"/>
                </a:solidFill>
                <a:latin typeface="Arial"/>
                <a:ea typeface="Arial"/>
                <a:cs typeface="Arial"/>
                <a:sym typeface="Arial"/>
              </a:rPr>
              <a:t>Read the JSON list of locations</a:t>
            </a:r>
            <a:endParaRPr b="0" sz="1600" u="none" strike="noStrike">
              <a:solidFill>
                <a:srgbClr val="000000"/>
              </a:solidFill>
              <a:latin typeface="Arial"/>
              <a:ea typeface="Arial"/>
              <a:cs typeface="Arial"/>
              <a:sym typeface="Arial"/>
            </a:endParaRPr>
          </a:p>
          <a:p>
            <a:pPr indent="-139700" lvl="0" marL="190500" marR="0" rtl="0" algn="l">
              <a:spcBef>
                <a:spcPts val="0"/>
              </a:spcBef>
              <a:spcAft>
                <a:spcPts val="0"/>
              </a:spcAft>
              <a:buClr>
                <a:srgbClr val="000000"/>
              </a:buClr>
              <a:buSzPts val="700"/>
              <a:buFont typeface="Noto Sans Symbols"/>
              <a:buNone/>
            </a:pPr>
            <a:r>
              <a:t/>
            </a:r>
            <a:endParaRPr b="0" sz="1600" u="none" strike="noStrike">
              <a:solidFill>
                <a:srgbClr val="000000"/>
              </a:solidFill>
              <a:latin typeface="Arial"/>
              <a:ea typeface="Arial"/>
              <a:cs typeface="Arial"/>
              <a:sym typeface="Arial"/>
            </a:endParaRPr>
          </a:p>
          <a:p>
            <a:pPr indent="-184150" lvl="0" marL="190500" marR="0" rtl="0" algn="l">
              <a:spcBef>
                <a:spcPts val="0"/>
              </a:spcBef>
              <a:spcAft>
                <a:spcPts val="0"/>
              </a:spcAft>
              <a:buClr>
                <a:srgbClr val="000000"/>
              </a:buClr>
              <a:buSzPts val="700"/>
              <a:buFont typeface="Noto Sans Symbols"/>
              <a:buChar char="●"/>
            </a:pPr>
            <a:r>
              <a:rPr b="0" lang="en-GB" sz="1600" u="none" strike="noStrike">
                <a:solidFill>
                  <a:srgbClr val="000000"/>
                </a:solidFill>
                <a:latin typeface="Arial"/>
                <a:ea typeface="Arial"/>
                <a:cs typeface="Arial"/>
                <a:sym typeface="Arial"/>
              </a:rPr>
              <a:t>Apply Great Circle Distance to get the spherical distance</a:t>
            </a:r>
            <a:endParaRPr b="0" sz="1600" u="none" strike="noStrike">
              <a:solidFill>
                <a:srgbClr val="000000"/>
              </a:solidFill>
              <a:latin typeface="Arial"/>
              <a:ea typeface="Arial"/>
              <a:cs typeface="Arial"/>
              <a:sym typeface="Arial"/>
            </a:endParaRPr>
          </a:p>
          <a:p>
            <a:pPr indent="-139700" lvl="0" marL="190500" marR="0" rtl="0" algn="l">
              <a:spcBef>
                <a:spcPts val="0"/>
              </a:spcBef>
              <a:spcAft>
                <a:spcPts val="0"/>
              </a:spcAft>
              <a:buClr>
                <a:srgbClr val="000000"/>
              </a:buClr>
              <a:buSzPts val="700"/>
              <a:buFont typeface="Noto Sans Symbols"/>
              <a:buNone/>
            </a:pPr>
            <a:r>
              <a:t/>
            </a:r>
            <a:endParaRPr b="0" sz="1600" u="none" strike="noStrike">
              <a:solidFill>
                <a:srgbClr val="000000"/>
              </a:solidFill>
              <a:latin typeface="Arial"/>
              <a:ea typeface="Arial"/>
              <a:cs typeface="Arial"/>
              <a:sym typeface="Arial"/>
            </a:endParaRPr>
          </a:p>
          <a:p>
            <a:pPr indent="-184150" lvl="0" marL="190500" marR="0" rtl="0" algn="l">
              <a:spcBef>
                <a:spcPts val="0"/>
              </a:spcBef>
              <a:spcAft>
                <a:spcPts val="0"/>
              </a:spcAft>
              <a:buClr>
                <a:srgbClr val="000000"/>
              </a:buClr>
              <a:buSzPts val="700"/>
              <a:buFont typeface="Noto Sans Symbols"/>
              <a:buChar char="●"/>
            </a:pPr>
            <a:r>
              <a:rPr b="0" lang="en-GB" sz="1600" u="none" strike="noStrike">
                <a:solidFill>
                  <a:srgbClr val="000000"/>
                </a:solidFill>
                <a:latin typeface="Arial"/>
                <a:ea typeface="Arial"/>
                <a:cs typeface="Arial"/>
                <a:sym typeface="Arial"/>
              </a:rPr>
              <a:t>Return a list sorted by distance from CIS</a:t>
            </a:r>
            <a:endParaRPr b="0" sz="1600" u="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1600" u="none" strike="noStrike">
              <a:solidFill>
                <a:srgbClr val="000000"/>
              </a:solidFill>
              <a:latin typeface="Arial"/>
              <a:ea typeface="Arial"/>
              <a:cs typeface="Arial"/>
              <a:sym typeface="Arial"/>
            </a:endParaRPr>
          </a:p>
          <a:p>
            <a:pPr indent="-184150" lvl="0" marL="190500" marR="0" rtl="0" algn="l">
              <a:spcBef>
                <a:spcPts val="0"/>
              </a:spcBef>
              <a:spcAft>
                <a:spcPts val="0"/>
              </a:spcAft>
              <a:buClr>
                <a:srgbClr val="000000"/>
              </a:buClr>
              <a:buSzPts val="700"/>
              <a:buFont typeface="Noto Sans Symbols"/>
              <a:buChar char="●"/>
            </a:pPr>
            <a:r>
              <a:rPr b="0" lang="en-GB" sz="1600" u="none" strike="noStrike">
                <a:solidFill>
                  <a:srgbClr val="000000"/>
                </a:solidFill>
                <a:latin typeface="Arial"/>
                <a:ea typeface="Arial"/>
                <a:cs typeface="Arial"/>
                <a:sym typeface="Arial"/>
              </a:rPr>
              <a:t>Include the distance in the list</a:t>
            </a:r>
            <a:endParaRPr b="0" sz="1600" u="none" strike="noStrike">
              <a:solidFill>
                <a:srgbClr val="000000"/>
              </a:solidFill>
              <a:latin typeface="Arial"/>
              <a:ea typeface="Arial"/>
              <a:cs typeface="Arial"/>
              <a:sym typeface="Arial"/>
            </a:endParaRPr>
          </a:p>
        </p:txBody>
      </p:sp>
      <p:sp>
        <p:nvSpPr>
          <p:cNvPr id="293" name="Google Shape;293;g345b4bcaf19_0_101"/>
          <p:cNvSpPr txBox="1"/>
          <p:nvPr/>
        </p:nvSpPr>
        <p:spPr>
          <a:xfrm>
            <a:off x="0" y="3918477"/>
            <a:ext cx="4408500" cy="785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GB" sz="2500" u="none" strike="noStrike">
                <a:solidFill>
                  <a:srgbClr val="000000"/>
                </a:solidFill>
                <a:latin typeface="Arial"/>
                <a:ea typeface="Arial"/>
                <a:cs typeface="Arial"/>
                <a:sym typeface="Arial"/>
              </a:rPr>
              <a:t>Earth’s circumference?</a:t>
            </a:r>
            <a:br>
              <a:rPr lang="en-GB" sz="1300"/>
            </a:br>
            <a:r>
              <a:rPr b="0" lang="en-GB" sz="1300" u="none" strike="noStrike">
                <a:solidFill>
                  <a:srgbClr val="000000"/>
                </a:solidFill>
                <a:latin typeface="Arial"/>
                <a:ea typeface="Arial"/>
                <a:cs typeface="Arial"/>
                <a:sym typeface="Arial"/>
              </a:rPr>
              <a:t>   40,</a:t>
            </a:r>
            <a:r>
              <a:rPr lang="en-GB" sz="1300"/>
              <a:t>075 km</a:t>
            </a:r>
            <a:r>
              <a:rPr b="0" lang="en-GB" sz="1300" u="none" strike="noStrike">
                <a:solidFill>
                  <a:srgbClr val="000000"/>
                </a:solidFill>
                <a:latin typeface="Arial"/>
                <a:ea typeface="Arial"/>
                <a:cs typeface="Arial"/>
                <a:sym typeface="Arial"/>
              </a:rPr>
              <a:t> at equator</a:t>
            </a:r>
            <a:br>
              <a:rPr lang="en-GB" sz="1300"/>
            </a:br>
            <a:r>
              <a:rPr b="0" lang="en-GB" sz="1300" u="none" strike="noStrike">
                <a:solidFill>
                  <a:srgbClr val="000000"/>
                </a:solidFill>
                <a:latin typeface="Arial"/>
                <a:ea typeface="Arial"/>
                <a:cs typeface="Arial"/>
                <a:sym typeface="Arial"/>
              </a:rPr>
              <a:t>40,</a:t>
            </a:r>
            <a:r>
              <a:rPr lang="en-GB" sz="1300"/>
              <a:t>008 km</a:t>
            </a:r>
            <a:r>
              <a:rPr b="0" lang="en-GB" sz="1300" u="none" strike="noStrike">
                <a:solidFill>
                  <a:srgbClr val="000000"/>
                </a:solidFill>
                <a:latin typeface="Arial"/>
                <a:ea typeface="Arial"/>
                <a:cs typeface="Arial"/>
                <a:sym typeface="Arial"/>
              </a:rPr>
              <a:t> at poles</a:t>
            </a:r>
            <a:endParaRPr b="0" sz="1300" u="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45b4bcaf19_0_110"/>
          <p:cNvSpPr txBox="1"/>
          <p:nvPr>
            <p:ph type="title"/>
          </p:nvPr>
        </p:nvSpPr>
        <p:spPr>
          <a:xfrm>
            <a:off x="489827" y="1142889"/>
            <a:ext cx="8228700" cy="6156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rgbClr val="000000"/>
              </a:buClr>
              <a:buSzPts val="4000"/>
              <a:buFont typeface="Arial"/>
              <a:buNone/>
            </a:pPr>
            <a:r>
              <a:rPr b="0" lang="en-GB" sz="4000" u="none" strike="noStrike">
                <a:solidFill>
                  <a:srgbClr val="000000"/>
                </a:solidFill>
                <a:latin typeface="Arial"/>
                <a:ea typeface="Arial"/>
                <a:cs typeface="Arial"/>
                <a:sym typeface="Arial"/>
              </a:rPr>
              <a:t>What tests do you need?</a:t>
            </a:r>
            <a:endParaRPr b="0" sz="4000" u="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45b4bcaf19_2_0"/>
          <p:cNvSpPr txBox="1"/>
          <p:nvPr>
            <p:ph type="title"/>
          </p:nvPr>
        </p:nvSpPr>
        <p:spPr>
          <a:xfrm>
            <a:off x="489827" y="1142889"/>
            <a:ext cx="8228700" cy="6156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rgbClr val="000000"/>
              </a:buClr>
              <a:buSzPts val="4000"/>
              <a:buFont typeface="Arial"/>
              <a:buNone/>
            </a:pPr>
            <a:r>
              <a:rPr lang="en-GB" sz="4000">
                <a:solidFill>
                  <a:srgbClr val="000000"/>
                </a:solidFill>
                <a:latin typeface="Arial"/>
                <a:ea typeface="Arial"/>
                <a:cs typeface="Arial"/>
                <a:sym typeface="Arial"/>
              </a:rPr>
              <a:t>DATASET</a:t>
            </a:r>
            <a:endParaRPr b="0" sz="4000" u="none" strike="noStrike">
              <a:solidFill>
                <a:srgbClr val="000000"/>
              </a:solidFill>
              <a:latin typeface="Arial"/>
              <a:ea typeface="Arial"/>
              <a:cs typeface="Arial"/>
              <a:sym typeface="Arial"/>
            </a:endParaRPr>
          </a:p>
        </p:txBody>
      </p:sp>
      <p:sp>
        <p:nvSpPr>
          <p:cNvPr id="304" name="Google Shape;304;g345b4bcaf19_2_0"/>
          <p:cNvSpPr txBox="1"/>
          <p:nvPr/>
        </p:nvSpPr>
        <p:spPr>
          <a:xfrm>
            <a:off x="267400" y="2156100"/>
            <a:ext cx="86433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Very annoying and long link, The slides will also be available on the Discord Server and the link can be found there also!</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GB" u="sng">
                <a:solidFill>
                  <a:schemeClr val="hlink"/>
                </a:solidFill>
                <a:hlinkClick r:id="rId3"/>
              </a:rPr>
              <a:t>https://drive.google.com/file/d/1QoVfA-tM2JLgeuaI9qrOQpCaQDi42N9b/view?usp=sharing</a:t>
            </a:r>
            <a:r>
              <a:rPr lang="en-GB"/>
              <a:t>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GB"/>
              <a:t>Alternatively go to our Github Repo - </a:t>
            </a:r>
            <a:r>
              <a:rPr lang="en-GB" u="sng">
                <a:solidFill>
                  <a:schemeClr val="hlink"/>
                </a:solidFill>
                <a:hlinkClick r:id="rId4"/>
              </a:rPr>
              <a:t>github.com/AidenM6901/NU-Computing-Society</a:t>
            </a:r>
            <a:r>
              <a:rPr lang="en-GB"/>
              <a:t>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GB"/>
              <a:t>This is (technically) Week 2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33a5a37a24c_0_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Feedback</a:t>
            </a:r>
            <a:endParaRPr/>
          </a:p>
        </p:txBody>
      </p:sp>
      <p:sp>
        <p:nvSpPr>
          <p:cNvPr id="310" name="Google Shape;310;g33a5a37a24c_0_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Please send us some feedback using this form as it will help these sessions improve!</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311" name="Google Shape;311;g33a5a37a24c_0_0"/>
          <p:cNvPicPr preferRelativeResize="0"/>
          <p:nvPr/>
        </p:nvPicPr>
        <p:blipFill rotWithShape="1">
          <a:blip r:embed="rId3">
            <a:alphaModFix/>
          </a:blip>
          <a:srcRect b="0" l="0" r="0" t="0"/>
          <a:stretch/>
        </p:blipFill>
        <p:spPr>
          <a:xfrm>
            <a:off x="3143250" y="1711375"/>
            <a:ext cx="2857500" cy="285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342f8c6abf7_5_5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Why use Github?</a:t>
            </a:r>
            <a:endParaRPr/>
          </a:p>
        </p:txBody>
      </p:sp>
      <p:sp>
        <p:nvSpPr>
          <p:cNvPr id="87" name="Google Shape;87;g342f8c6abf7_5_50"/>
          <p:cNvSpPr txBox="1"/>
          <p:nvPr>
            <p:ph idx="1" type="body"/>
          </p:nvPr>
        </p:nvSpPr>
        <p:spPr>
          <a:xfrm>
            <a:off x="343175" y="1171600"/>
            <a:ext cx="8520600" cy="33972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b="1" lang="en-GB" sz="1100">
                <a:latin typeface="Arial"/>
                <a:ea typeface="Arial"/>
                <a:cs typeface="Arial"/>
                <a:sym typeface="Arial"/>
              </a:rPr>
              <a:t>Why You Should Use GitHub for Your Projects</a:t>
            </a:r>
            <a:endParaRPr b="1" sz="1100">
              <a:latin typeface="Arial"/>
              <a:ea typeface="Arial"/>
              <a:cs typeface="Arial"/>
              <a:sym typeface="Arial"/>
            </a:endParaRPr>
          </a:p>
          <a:p>
            <a:pPr indent="-287972" lvl="0" marL="457200" rtl="0" algn="l">
              <a:spcBef>
                <a:spcPts val="1200"/>
              </a:spcBef>
              <a:spcAft>
                <a:spcPts val="0"/>
              </a:spcAft>
              <a:buSzPct val="100000"/>
              <a:buFont typeface="Arial"/>
              <a:buAutoNum type="arabicPeriod"/>
            </a:pPr>
            <a:r>
              <a:rPr b="1" lang="en-GB" sz="1100">
                <a:latin typeface="Arial"/>
                <a:ea typeface="Arial"/>
                <a:cs typeface="Arial"/>
                <a:sym typeface="Arial"/>
              </a:rPr>
              <a:t>Industry Standard</a:t>
            </a:r>
            <a:br>
              <a:rPr b="1" lang="en-GB" sz="1100">
                <a:latin typeface="Arial"/>
                <a:ea typeface="Arial"/>
                <a:cs typeface="Arial"/>
                <a:sym typeface="Arial"/>
              </a:rPr>
            </a:br>
            <a:endParaRPr b="1"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GitHub is the platform that top tech companies and developers use to collaborate, share, and manage code. It's a must-know tool for anyone looking to enter the tech industry.</a:t>
            </a:r>
            <a:br>
              <a:rPr lang="en-GB" sz="1100">
                <a:latin typeface="Arial"/>
                <a:ea typeface="Arial"/>
                <a:cs typeface="Arial"/>
                <a:sym typeface="Arial"/>
              </a:rPr>
            </a:br>
            <a:endParaRPr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Familiarity with GitHub gives you an edge when applying for jobs, internships, or contributing to open-source projects.</a:t>
            </a:r>
            <a:br>
              <a:rPr lang="en-GB" sz="1100">
                <a:latin typeface="Arial"/>
                <a:ea typeface="Arial"/>
                <a:cs typeface="Arial"/>
                <a:sym typeface="Arial"/>
              </a:rPr>
            </a:br>
            <a:endParaRPr sz="1100">
              <a:latin typeface="Arial"/>
              <a:ea typeface="Arial"/>
              <a:cs typeface="Arial"/>
              <a:sym typeface="Arial"/>
            </a:endParaRPr>
          </a:p>
          <a:p>
            <a:pPr indent="-287972" lvl="0" marL="457200" rtl="0" algn="l">
              <a:spcBef>
                <a:spcPts val="0"/>
              </a:spcBef>
              <a:spcAft>
                <a:spcPts val="0"/>
              </a:spcAft>
              <a:buSzPct val="100000"/>
              <a:buFont typeface="Arial"/>
              <a:buAutoNum type="arabicPeriod"/>
            </a:pPr>
            <a:r>
              <a:rPr b="1" lang="en-GB" sz="1100">
                <a:latin typeface="Arial"/>
                <a:ea typeface="Arial"/>
                <a:cs typeface="Arial"/>
                <a:sym typeface="Arial"/>
              </a:rPr>
              <a:t>Fast and Secure Code Backup</a:t>
            </a:r>
            <a:br>
              <a:rPr b="1" lang="en-GB" sz="1100">
                <a:latin typeface="Arial"/>
                <a:ea typeface="Arial"/>
                <a:cs typeface="Arial"/>
                <a:sym typeface="Arial"/>
              </a:rPr>
            </a:br>
            <a:endParaRPr b="1"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GitHub makes it easy to back up your code and ensure it's safe, even if your local device fails.</a:t>
            </a:r>
            <a:br>
              <a:rPr lang="en-GB" sz="1100">
                <a:latin typeface="Arial"/>
                <a:ea typeface="Arial"/>
                <a:cs typeface="Arial"/>
                <a:sym typeface="Arial"/>
              </a:rPr>
            </a:br>
            <a:endParaRPr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You can access your repositories from anywhere, ensuring you never lose your work again.</a:t>
            </a:r>
            <a:br>
              <a:rPr lang="en-GB" sz="1100">
                <a:latin typeface="Arial"/>
                <a:ea typeface="Arial"/>
                <a:cs typeface="Arial"/>
                <a:sym typeface="Arial"/>
              </a:rPr>
            </a:br>
            <a:endParaRPr sz="1100">
              <a:latin typeface="Arial"/>
              <a:ea typeface="Arial"/>
              <a:cs typeface="Arial"/>
              <a:sym typeface="Arial"/>
            </a:endParaRPr>
          </a:p>
          <a:p>
            <a:pPr indent="-287972" lvl="0" marL="457200" rtl="0" algn="l">
              <a:spcBef>
                <a:spcPts val="0"/>
              </a:spcBef>
              <a:spcAft>
                <a:spcPts val="0"/>
              </a:spcAft>
              <a:buSzPct val="100000"/>
              <a:buFont typeface="Arial"/>
              <a:buAutoNum type="arabicPeriod"/>
            </a:pPr>
            <a:r>
              <a:rPr b="1" lang="en-GB" sz="1100">
                <a:latin typeface="Arial"/>
                <a:ea typeface="Arial"/>
                <a:cs typeface="Arial"/>
                <a:sym typeface="Arial"/>
              </a:rPr>
              <a:t>Code Auditing and Transparency</a:t>
            </a:r>
            <a:br>
              <a:rPr b="1" lang="en-GB" sz="1100">
                <a:latin typeface="Arial"/>
                <a:ea typeface="Arial"/>
                <a:cs typeface="Arial"/>
                <a:sym typeface="Arial"/>
              </a:rPr>
            </a:br>
            <a:endParaRPr b="1"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GitHub offers tools that allow you to audit your code and track every change made to a repository. You can view commit histories, compare versions, and even undo mistakes easily.</a:t>
            </a:r>
            <a:br>
              <a:rPr lang="en-GB" sz="1100">
                <a:latin typeface="Arial"/>
                <a:ea typeface="Arial"/>
                <a:cs typeface="Arial"/>
                <a:sym typeface="Arial"/>
              </a:rPr>
            </a:br>
            <a:endParaRPr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Transparency is key when working on collaborative projects, and GitHub provides detailed insights into contributions made by different team members.</a:t>
            </a:r>
            <a:endParaRPr b="1" sz="1100">
              <a:latin typeface="Arial"/>
              <a:ea typeface="Arial"/>
              <a:cs typeface="Arial"/>
              <a:sym typeface="Arial"/>
            </a:endParaRPr>
          </a:p>
        </p:txBody>
      </p:sp>
      <p:pic>
        <p:nvPicPr>
          <p:cNvPr id="88" name="Google Shape;88;g342f8c6abf7_5_50"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345b4bcaf19_0_2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Why use Github?</a:t>
            </a:r>
            <a:endParaRPr/>
          </a:p>
        </p:txBody>
      </p:sp>
      <p:sp>
        <p:nvSpPr>
          <p:cNvPr id="94" name="Google Shape;94;g345b4bcaf19_0_21"/>
          <p:cNvSpPr txBox="1"/>
          <p:nvPr>
            <p:ph idx="1" type="body"/>
          </p:nvPr>
        </p:nvSpPr>
        <p:spPr>
          <a:xfrm>
            <a:off x="343175" y="1171600"/>
            <a:ext cx="8520600" cy="38124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spcBef>
                <a:spcPts val="1200"/>
              </a:spcBef>
              <a:spcAft>
                <a:spcPts val="0"/>
              </a:spcAft>
              <a:buNone/>
            </a:pPr>
            <a:r>
              <a:t/>
            </a:r>
            <a:endParaRPr b="1"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Easy Sharing and Collaboration</a:t>
            </a:r>
            <a:br>
              <a:rPr b="1" lang="en-GB" sz="1100">
                <a:latin typeface="Arial"/>
                <a:ea typeface="Arial"/>
                <a:cs typeface="Arial"/>
                <a:sym typeface="Arial"/>
              </a:rPr>
            </a:br>
            <a:endParaRPr b="1" sz="1100">
              <a:latin typeface="Arial"/>
              <a:ea typeface="Arial"/>
              <a:cs typeface="Arial"/>
              <a:sym typeface="Arial"/>
            </a:endParaRPr>
          </a:p>
          <a:p>
            <a:pPr indent="-282733" lvl="0" marL="457200" rtl="0" algn="l">
              <a:spcBef>
                <a:spcPts val="1200"/>
              </a:spcBef>
              <a:spcAft>
                <a:spcPts val="0"/>
              </a:spcAft>
              <a:buSzPct val="100000"/>
              <a:buFont typeface="Arial"/>
              <a:buChar char="●"/>
            </a:pPr>
            <a:r>
              <a:rPr lang="en-GB" sz="1100">
                <a:latin typeface="Arial"/>
                <a:ea typeface="Arial"/>
                <a:cs typeface="Arial"/>
                <a:sym typeface="Arial"/>
              </a:rPr>
              <a:t>With GitHub, sharing your code is as easy as clicking a link. Whether you’re collaborating with teammates or showcasing your projects to potential employers, it’s all at your fingertips.</a:t>
            </a:r>
            <a:br>
              <a:rPr lang="en-GB" sz="1100">
                <a:latin typeface="Arial"/>
                <a:ea typeface="Arial"/>
                <a:cs typeface="Arial"/>
                <a:sym typeface="Arial"/>
              </a:rPr>
            </a:br>
            <a:endParaRPr sz="1100">
              <a:latin typeface="Arial"/>
              <a:ea typeface="Arial"/>
              <a:cs typeface="Arial"/>
              <a:sym typeface="Arial"/>
            </a:endParaRPr>
          </a:p>
          <a:p>
            <a:pPr indent="-282733" lvl="0" marL="457200" rtl="0" algn="l">
              <a:spcBef>
                <a:spcPts val="0"/>
              </a:spcBef>
              <a:spcAft>
                <a:spcPts val="0"/>
              </a:spcAft>
              <a:buSzPct val="100000"/>
              <a:buFont typeface="Arial"/>
              <a:buChar char="●"/>
            </a:pPr>
            <a:r>
              <a:rPr lang="en-GB" sz="1100">
                <a:latin typeface="Arial"/>
                <a:ea typeface="Arial"/>
                <a:cs typeface="Arial"/>
                <a:sym typeface="Arial"/>
              </a:rPr>
              <a:t>It’s simple to download or clone repositories, allowing others to quickly get up to speed and contribute.</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Fork and Contribute</a:t>
            </a:r>
            <a:br>
              <a:rPr b="1" lang="en-GB" sz="1100">
                <a:latin typeface="Arial"/>
                <a:ea typeface="Arial"/>
                <a:cs typeface="Arial"/>
                <a:sym typeface="Arial"/>
              </a:rPr>
            </a:br>
            <a:endParaRPr b="1" sz="1100">
              <a:latin typeface="Arial"/>
              <a:ea typeface="Arial"/>
              <a:cs typeface="Arial"/>
              <a:sym typeface="Arial"/>
            </a:endParaRPr>
          </a:p>
          <a:p>
            <a:pPr indent="-282733" lvl="0" marL="457200" rtl="0" algn="l">
              <a:spcBef>
                <a:spcPts val="1200"/>
              </a:spcBef>
              <a:spcAft>
                <a:spcPts val="0"/>
              </a:spcAft>
              <a:buSzPct val="100000"/>
              <a:buFont typeface="Arial"/>
              <a:buChar char="●"/>
            </a:pPr>
            <a:r>
              <a:rPr lang="en-GB" sz="1100">
                <a:latin typeface="Arial"/>
                <a:ea typeface="Arial"/>
                <a:cs typeface="Arial"/>
                <a:sym typeface="Arial"/>
              </a:rPr>
              <a:t>GitHub allows users to </a:t>
            </a:r>
            <a:r>
              <a:rPr b="1" lang="en-GB" sz="1100">
                <a:latin typeface="Arial"/>
                <a:ea typeface="Arial"/>
                <a:cs typeface="Arial"/>
                <a:sym typeface="Arial"/>
              </a:rPr>
              <a:t>fork</a:t>
            </a:r>
            <a:r>
              <a:rPr lang="en-GB" sz="1100">
                <a:latin typeface="Arial"/>
                <a:ea typeface="Arial"/>
                <a:cs typeface="Arial"/>
                <a:sym typeface="Arial"/>
              </a:rPr>
              <a:t> repositories, meaning others can create their own copy of your project to make edits without changing the original code.</a:t>
            </a:r>
            <a:br>
              <a:rPr lang="en-GB" sz="1100">
                <a:latin typeface="Arial"/>
                <a:ea typeface="Arial"/>
                <a:cs typeface="Arial"/>
                <a:sym typeface="Arial"/>
              </a:rPr>
            </a:br>
            <a:endParaRPr sz="1100">
              <a:latin typeface="Arial"/>
              <a:ea typeface="Arial"/>
              <a:cs typeface="Arial"/>
              <a:sym typeface="Arial"/>
            </a:endParaRPr>
          </a:p>
          <a:p>
            <a:pPr indent="-282733" lvl="0" marL="457200" rtl="0" algn="l">
              <a:spcBef>
                <a:spcPts val="0"/>
              </a:spcBef>
              <a:spcAft>
                <a:spcPts val="0"/>
              </a:spcAft>
              <a:buSzPct val="100000"/>
              <a:buFont typeface="Arial"/>
              <a:buChar char="●"/>
            </a:pPr>
            <a:r>
              <a:rPr lang="en-GB" sz="1100">
                <a:latin typeface="Arial"/>
                <a:ea typeface="Arial"/>
                <a:cs typeface="Arial"/>
                <a:sym typeface="Arial"/>
              </a:rPr>
              <a:t>This encourages collaboration and idea-sharing without the risk of messing up your repository.</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Showcase Your Skills</a:t>
            </a:r>
            <a:br>
              <a:rPr b="1" lang="en-GB" sz="1100">
                <a:latin typeface="Arial"/>
                <a:ea typeface="Arial"/>
                <a:cs typeface="Arial"/>
                <a:sym typeface="Arial"/>
              </a:rPr>
            </a:br>
            <a:endParaRPr b="1" sz="1100">
              <a:latin typeface="Arial"/>
              <a:ea typeface="Arial"/>
              <a:cs typeface="Arial"/>
              <a:sym typeface="Arial"/>
            </a:endParaRPr>
          </a:p>
          <a:p>
            <a:pPr indent="-282733" lvl="0" marL="457200" rtl="0" algn="l">
              <a:spcBef>
                <a:spcPts val="1200"/>
              </a:spcBef>
              <a:spcAft>
                <a:spcPts val="0"/>
              </a:spcAft>
              <a:buSzPct val="100000"/>
              <a:buFont typeface="Arial"/>
              <a:buChar char="●"/>
            </a:pPr>
            <a:r>
              <a:rPr lang="en-GB" sz="1100">
                <a:latin typeface="Arial"/>
                <a:ea typeface="Arial"/>
                <a:cs typeface="Arial"/>
                <a:sym typeface="Arial"/>
              </a:rPr>
              <a:t>Use GitHub as a portfolio to display your personal and group projects. Employers and fellow developers will be able to see the quality of your work and your ability to collaborate.</a:t>
            </a:r>
            <a:br>
              <a:rPr lang="en-GB" sz="1100">
                <a:latin typeface="Arial"/>
                <a:ea typeface="Arial"/>
                <a:cs typeface="Arial"/>
                <a:sym typeface="Arial"/>
              </a:rPr>
            </a:br>
            <a:endParaRPr sz="1100">
              <a:latin typeface="Arial"/>
              <a:ea typeface="Arial"/>
              <a:cs typeface="Arial"/>
              <a:sym typeface="Arial"/>
            </a:endParaRPr>
          </a:p>
          <a:p>
            <a:pPr indent="-282733" lvl="0" marL="457200" rtl="0" algn="l">
              <a:spcBef>
                <a:spcPts val="0"/>
              </a:spcBef>
              <a:spcAft>
                <a:spcPts val="0"/>
              </a:spcAft>
              <a:buSzPct val="100000"/>
              <a:buFont typeface="Arial"/>
              <a:buChar char="●"/>
            </a:pPr>
            <a:r>
              <a:rPr lang="en-GB" sz="1100">
                <a:latin typeface="Arial"/>
                <a:ea typeface="Arial"/>
                <a:cs typeface="Arial"/>
                <a:sym typeface="Arial"/>
              </a:rPr>
              <a:t>Build a public profile that showcases your contributions to open-source projects, making your GitHub repository a testament to your skills and experience.</a:t>
            </a:r>
            <a:endParaRPr b="1" sz="1100">
              <a:latin typeface="Arial"/>
              <a:ea typeface="Arial"/>
              <a:cs typeface="Arial"/>
              <a:sym typeface="Arial"/>
            </a:endParaRPr>
          </a:p>
        </p:txBody>
      </p:sp>
      <p:pic>
        <p:nvPicPr>
          <p:cNvPr id="95" name="Google Shape;95;g345b4bcaf19_0_21"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342f8c6abf7_5_5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Getting Started</a:t>
            </a:r>
            <a:endParaRPr/>
          </a:p>
        </p:txBody>
      </p:sp>
      <p:sp>
        <p:nvSpPr>
          <p:cNvPr id="101" name="Google Shape;101;g342f8c6abf7_5_5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lnSpcReduction="10000"/>
          </a:bodyPr>
          <a:lstStyle/>
          <a:p>
            <a:pPr indent="-228600" lvl="0" marL="457200" rtl="0" algn="l">
              <a:spcBef>
                <a:spcPts val="1200"/>
              </a:spcBef>
              <a:spcAft>
                <a:spcPts val="0"/>
              </a:spcAft>
              <a:buNone/>
            </a:pPr>
            <a:r>
              <a:rPr b="1" lang="en-GB" sz="1100">
                <a:latin typeface="Arial"/>
                <a:ea typeface="Arial"/>
                <a:cs typeface="Arial"/>
                <a:sym typeface="Arial"/>
              </a:rPr>
              <a:t>Make an Account</a:t>
            </a:r>
            <a:br>
              <a:rPr b="1" lang="en-GB" sz="1100">
                <a:latin typeface="Arial"/>
                <a:ea typeface="Arial"/>
                <a:cs typeface="Arial"/>
                <a:sym typeface="Arial"/>
              </a:rPr>
            </a:b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Go to GitHub's website and click on </a:t>
            </a:r>
            <a:r>
              <a:rPr b="1" lang="en-GB" sz="1100">
                <a:latin typeface="Arial"/>
                <a:ea typeface="Arial"/>
                <a:cs typeface="Arial"/>
                <a:sym typeface="Arial"/>
              </a:rPr>
              <a:t>Sign up</a:t>
            </a:r>
            <a:r>
              <a:rPr lang="en-GB" sz="1100">
                <a:latin typeface="Arial"/>
                <a:ea typeface="Arial"/>
                <a:cs typeface="Arial"/>
                <a:sym typeface="Arial"/>
              </a:rPr>
              <a:t> -&gt; </a:t>
            </a:r>
            <a:r>
              <a:rPr lang="en-GB" sz="1100" u="sng">
                <a:solidFill>
                  <a:schemeClr val="hlink"/>
                </a:solidFill>
                <a:latin typeface="Arial"/>
                <a:ea typeface="Arial"/>
                <a:cs typeface="Arial"/>
                <a:sym typeface="Arial"/>
                <a:hlinkClick r:id="rId3"/>
              </a:rPr>
              <a:t>https://githhub.com</a:t>
            </a:r>
            <a:r>
              <a:rPr lang="en-GB" sz="1100">
                <a:latin typeface="Arial"/>
                <a:ea typeface="Arial"/>
                <a:cs typeface="Arial"/>
                <a:sym typeface="Arial"/>
              </a:rPr>
              <a:t> </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Follow the prompts to create your account. You’ll need a username, email, and password. After that, you’ll receive a confirmation email to verify your account.</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Create Your First Repository</a:t>
            </a:r>
            <a:br>
              <a:rPr b="1" lang="en-GB" sz="1100">
                <a:latin typeface="Arial"/>
                <a:ea typeface="Arial"/>
                <a:cs typeface="Arial"/>
                <a:sym typeface="Arial"/>
              </a:rPr>
            </a:b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Once logged in, click on the </a:t>
            </a:r>
            <a:r>
              <a:rPr b="1" lang="en-GB" sz="1100">
                <a:latin typeface="Arial"/>
                <a:ea typeface="Arial"/>
                <a:cs typeface="Arial"/>
                <a:sym typeface="Arial"/>
              </a:rPr>
              <a:t>+</a:t>
            </a:r>
            <a:r>
              <a:rPr lang="en-GB" sz="1100">
                <a:latin typeface="Arial"/>
                <a:ea typeface="Arial"/>
                <a:cs typeface="Arial"/>
                <a:sym typeface="Arial"/>
              </a:rPr>
              <a:t> sign at the top right corner and select </a:t>
            </a:r>
            <a:r>
              <a:rPr b="1" lang="en-GB" sz="1100">
                <a:latin typeface="Arial"/>
                <a:ea typeface="Arial"/>
                <a:cs typeface="Arial"/>
                <a:sym typeface="Arial"/>
              </a:rPr>
              <a:t>New repository</a:t>
            </a:r>
            <a:r>
              <a:rPr lang="en-GB" sz="1100">
                <a:latin typeface="Arial"/>
                <a:ea typeface="Arial"/>
                <a:cs typeface="Arial"/>
                <a:sym typeface="Arial"/>
              </a:rPr>
              <a:t>.</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Choose a name for your repository, and optionally, add a description. You can select whether your repository is </a:t>
            </a:r>
            <a:r>
              <a:rPr b="1" lang="en-GB" sz="1100">
                <a:latin typeface="Arial"/>
                <a:ea typeface="Arial"/>
                <a:cs typeface="Arial"/>
                <a:sym typeface="Arial"/>
              </a:rPr>
              <a:t>public</a:t>
            </a:r>
            <a:r>
              <a:rPr lang="en-GB" sz="1100">
                <a:latin typeface="Arial"/>
                <a:ea typeface="Arial"/>
                <a:cs typeface="Arial"/>
                <a:sym typeface="Arial"/>
              </a:rPr>
              <a:t> or </a:t>
            </a:r>
            <a:r>
              <a:rPr b="1" lang="en-GB" sz="1100">
                <a:latin typeface="Arial"/>
                <a:ea typeface="Arial"/>
                <a:cs typeface="Arial"/>
                <a:sym typeface="Arial"/>
              </a:rPr>
              <a:t>private</a:t>
            </a:r>
            <a:r>
              <a:rPr lang="en-GB" sz="1100">
                <a:latin typeface="Arial"/>
                <a:ea typeface="Arial"/>
                <a:cs typeface="Arial"/>
                <a:sym typeface="Arial"/>
              </a:rPr>
              <a:t> (public is great for sharing with the community).</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Initialize the repository with a README file to describe your project and hit </a:t>
            </a:r>
            <a:r>
              <a:rPr b="1" lang="en-GB" sz="1100">
                <a:latin typeface="Arial"/>
                <a:ea typeface="Arial"/>
                <a:cs typeface="Arial"/>
                <a:sym typeface="Arial"/>
              </a:rPr>
              <a:t>Create repository</a:t>
            </a:r>
            <a:r>
              <a:rPr lang="en-GB" sz="1100">
                <a:latin typeface="Arial"/>
                <a:ea typeface="Arial"/>
                <a:cs typeface="Arial"/>
                <a:sym typeface="Arial"/>
              </a:rPr>
              <a:t>.</a:t>
            </a:r>
            <a:endParaRPr b="1" sz="1100">
              <a:latin typeface="Arial"/>
              <a:ea typeface="Arial"/>
              <a:cs typeface="Arial"/>
              <a:sym typeface="Arial"/>
            </a:endParaRPr>
          </a:p>
        </p:txBody>
      </p:sp>
      <p:pic>
        <p:nvPicPr>
          <p:cNvPr id="102" name="Google Shape;102;g342f8c6abf7_5_55" title="GitHub-Logo.png"/>
          <p:cNvPicPr preferRelativeResize="0"/>
          <p:nvPr/>
        </p:nvPicPr>
        <p:blipFill>
          <a:blip r:embed="rId4">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45b4bcaf19_0_29"/>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Getting Started</a:t>
            </a:r>
            <a:endParaRPr/>
          </a:p>
        </p:txBody>
      </p:sp>
      <p:sp>
        <p:nvSpPr>
          <p:cNvPr id="108" name="Google Shape;108;g345b4bcaf19_0_29"/>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spcBef>
                <a:spcPts val="1200"/>
              </a:spcBef>
              <a:spcAft>
                <a:spcPts val="0"/>
              </a:spcAft>
              <a:buNone/>
            </a:pPr>
            <a:r>
              <a:rPr b="1" lang="en-GB" sz="1100">
                <a:latin typeface="Arial"/>
                <a:ea typeface="Arial"/>
                <a:cs typeface="Arial"/>
                <a:sym typeface="Arial"/>
              </a:rPr>
              <a:t>Connect to GitHub Desktop</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Download GitHub Desktop if you don’t have it installed -&gt; </a:t>
            </a:r>
            <a:r>
              <a:rPr lang="en-GB" sz="1100" u="sng">
                <a:solidFill>
                  <a:schemeClr val="hlink"/>
                </a:solidFill>
                <a:latin typeface="Arial"/>
                <a:ea typeface="Arial"/>
                <a:cs typeface="Arial"/>
                <a:sym typeface="Arial"/>
                <a:hlinkClick r:id="rId3"/>
              </a:rPr>
              <a:t>https://desktop.github.com/</a:t>
            </a:r>
            <a:r>
              <a:rPr lang="en-GB" sz="1100">
                <a:latin typeface="Arial"/>
                <a:ea typeface="Arial"/>
                <a:cs typeface="Arial"/>
                <a:sym typeface="Arial"/>
              </a:rPr>
              <a:t> </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Open GitHub Desktop and sign in with your GitHub account.</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Once connected, you can </a:t>
            </a:r>
            <a:r>
              <a:rPr b="1" lang="en-GB" sz="1100">
                <a:latin typeface="Arial"/>
                <a:ea typeface="Arial"/>
                <a:cs typeface="Arial"/>
                <a:sym typeface="Arial"/>
              </a:rPr>
              <a:t>clone</a:t>
            </a:r>
            <a:r>
              <a:rPr lang="en-GB" sz="1100">
                <a:latin typeface="Arial"/>
                <a:ea typeface="Arial"/>
                <a:cs typeface="Arial"/>
                <a:sym typeface="Arial"/>
              </a:rPr>
              <a:t> the repository you just created, or create a new local repository and push it to GitHub.</a:t>
            </a:r>
            <a:endParaRPr b="1" sz="1100">
              <a:latin typeface="Arial"/>
              <a:ea typeface="Arial"/>
              <a:cs typeface="Arial"/>
              <a:sym typeface="Arial"/>
            </a:endParaRPr>
          </a:p>
        </p:txBody>
      </p:sp>
      <p:pic>
        <p:nvPicPr>
          <p:cNvPr id="109" name="Google Shape;109;g345b4bcaf19_0_29"/>
          <p:cNvPicPr preferRelativeResize="0"/>
          <p:nvPr/>
        </p:nvPicPr>
        <p:blipFill>
          <a:blip r:embed="rId4">
            <a:alphaModFix/>
          </a:blip>
          <a:stretch>
            <a:fillRect/>
          </a:stretch>
        </p:blipFill>
        <p:spPr>
          <a:xfrm>
            <a:off x="2111226" y="2715125"/>
            <a:ext cx="4921550" cy="2202424"/>
          </a:xfrm>
          <a:prstGeom prst="rect">
            <a:avLst/>
          </a:prstGeom>
          <a:noFill/>
          <a:ln>
            <a:noFill/>
          </a:ln>
        </p:spPr>
      </p:pic>
      <p:pic>
        <p:nvPicPr>
          <p:cNvPr id="110" name="Google Shape;110;g345b4bcaf19_0_29" title="GitHub-Logo.png"/>
          <p:cNvPicPr preferRelativeResize="0"/>
          <p:nvPr/>
        </p:nvPicPr>
        <p:blipFill>
          <a:blip r:embed="rId5">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345b4bcaf19_0_3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Getting Started</a:t>
            </a:r>
            <a:endParaRPr/>
          </a:p>
        </p:txBody>
      </p:sp>
      <p:sp>
        <p:nvSpPr>
          <p:cNvPr id="116" name="Google Shape;116;g345b4bcaf19_0_38"/>
          <p:cNvSpPr txBox="1"/>
          <p:nvPr>
            <p:ph idx="1" type="body"/>
          </p:nvPr>
        </p:nvSpPr>
        <p:spPr>
          <a:xfrm>
            <a:off x="311700" y="1171600"/>
            <a:ext cx="6333600" cy="3397200"/>
          </a:xfrm>
          <a:prstGeom prst="rect">
            <a:avLst/>
          </a:prstGeom>
          <a:noFill/>
          <a:ln>
            <a:noFill/>
          </a:ln>
        </p:spPr>
        <p:txBody>
          <a:bodyPr anchorCtr="0" anchor="t" bIns="91425" lIns="91425" spcFirstLastPara="1" rIns="91425" wrap="square" tIns="91425">
            <a:normAutofit/>
          </a:bodyPr>
          <a:lstStyle/>
          <a:p>
            <a:pPr indent="0" lvl="0" marL="0" rtl="0" algn="l">
              <a:spcBef>
                <a:spcPts val="1200"/>
              </a:spcBef>
              <a:spcAft>
                <a:spcPts val="0"/>
              </a:spcAft>
              <a:buNone/>
            </a:pPr>
            <a:r>
              <a:rPr b="1" lang="en-GB" sz="1100">
                <a:latin typeface="Arial"/>
                <a:ea typeface="Arial"/>
                <a:cs typeface="Arial"/>
                <a:sym typeface="Arial"/>
              </a:rPr>
              <a:t>Create Something</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Start coding! Open the repository in GitHub Desktop, and create your project files using your favorite text editor or IDE.</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As you work, make sure to regularly save your progress in the local repository.</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rPr lang="en-GB" sz="1100">
                <a:latin typeface="Arial"/>
                <a:ea typeface="Arial"/>
                <a:cs typeface="Arial"/>
                <a:sym typeface="Arial"/>
              </a:rPr>
              <a:t>Need an idea?</a:t>
            </a:r>
            <a:endParaRPr sz="1100">
              <a:latin typeface="Arial"/>
              <a:ea typeface="Arial"/>
              <a:cs typeface="Arial"/>
              <a:sym typeface="Arial"/>
            </a:endParaRPr>
          </a:p>
          <a:p>
            <a:pPr indent="0" lvl="0" marL="0" rtl="0" algn="l">
              <a:spcBef>
                <a:spcPts val="1200"/>
              </a:spcBef>
              <a:spcAft>
                <a:spcPts val="1200"/>
              </a:spcAft>
              <a:buNone/>
            </a:pPr>
            <a:r>
              <a:rPr lang="en-GB" sz="1100">
                <a:latin typeface="Arial"/>
                <a:ea typeface="Arial"/>
                <a:cs typeface="Arial"/>
                <a:sym typeface="Arial"/>
              </a:rPr>
              <a:t>Perhaps</a:t>
            </a:r>
            <a:r>
              <a:rPr lang="en-GB" sz="1100">
                <a:latin typeface="Arial"/>
                <a:ea typeface="Arial"/>
                <a:cs typeface="Arial"/>
                <a:sym typeface="Arial"/>
              </a:rPr>
              <a:t> start with just a ‘Hello World’ Project? Or a Simple question based system?</a:t>
            </a:r>
            <a:endParaRPr sz="1100">
              <a:latin typeface="Arial"/>
              <a:ea typeface="Arial"/>
              <a:cs typeface="Arial"/>
              <a:sym typeface="Arial"/>
            </a:endParaRPr>
          </a:p>
        </p:txBody>
      </p:sp>
      <p:pic>
        <p:nvPicPr>
          <p:cNvPr id="117" name="Google Shape;117;g345b4bcaf19_0_38"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45b4bcaf19_0_4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Getting Started</a:t>
            </a:r>
            <a:endParaRPr/>
          </a:p>
        </p:txBody>
      </p:sp>
      <p:sp>
        <p:nvSpPr>
          <p:cNvPr id="123" name="Google Shape;123;g345b4bcaf19_0_46"/>
          <p:cNvSpPr txBox="1"/>
          <p:nvPr>
            <p:ph idx="1" type="body"/>
          </p:nvPr>
        </p:nvSpPr>
        <p:spPr>
          <a:xfrm>
            <a:off x="311700" y="1171600"/>
            <a:ext cx="6333600" cy="3397200"/>
          </a:xfrm>
          <a:prstGeom prst="rect">
            <a:avLst/>
          </a:prstGeom>
          <a:noFill/>
          <a:ln>
            <a:noFill/>
          </a:ln>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GB" sz="1100">
                <a:latin typeface="Arial"/>
                <a:ea typeface="Arial"/>
                <a:cs typeface="Arial"/>
                <a:sym typeface="Arial"/>
              </a:rPr>
              <a:t>Upload (Push) Your Code to GitHub</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In GitHub Desktop, after making changes to your code, you’ll see the changes listed under </a:t>
            </a:r>
            <a:r>
              <a:rPr b="1" lang="en-GB" sz="1100">
                <a:latin typeface="Arial"/>
                <a:ea typeface="Arial"/>
                <a:cs typeface="Arial"/>
                <a:sym typeface="Arial"/>
              </a:rPr>
              <a:t>Changes</a:t>
            </a:r>
            <a:r>
              <a:rPr lang="en-GB" sz="1100">
                <a:latin typeface="Arial"/>
                <a:ea typeface="Arial"/>
                <a:cs typeface="Arial"/>
                <a:sym typeface="Arial"/>
              </a:rPr>
              <a:t>.</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Add a </a:t>
            </a:r>
            <a:r>
              <a:rPr b="1" lang="en-GB" sz="1100">
                <a:latin typeface="Arial"/>
                <a:ea typeface="Arial"/>
                <a:cs typeface="Arial"/>
                <a:sym typeface="Arial"/>
              </a:rPr>
              <a:t>commit message</a:t>
            </a:r>
            <a:r>
              <a:rPr lang="en-GB" sz="1100">
                <a:latin typeface="Arial"/>
                <a:ea typeface="Arial"/>
                <a:cs typeface="Arial"/>
                <a:sym typeface="Arial"/>
              </a:rPr>
              <a:t> to describe the changes you’ve made (e.g., “Initial project setup”).</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Click on </a:t>
            </a:r>
            <a:r>
              <a:rPr b="1" lang="en-GB" sz="1100">
                <a:latin typeface="Arial"/>
                <a:ea typeface="Arial"/>
                <a:cs typeface="Arial"/>
                <a:sym typeface="Arial"/>
              </a:rPr>
              <a:t>Commit to main</a:t>
            </a:r>
            <a:r>
              <a:rPr lang="en-GB" sz="1100">
                <a:latin typeface="Arial"/>
                <a:ea typeface="Arial"/>
                <a:cs typeface="Arial"/>
                <a:sym typeface="Arial"/>
              </a:rPr>
              <a:t> (or your current branch).</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Finally, click on </a:t>
            </a:r>
            <a:r>
              <a:rPr b="1" lang="en-GB" sz="1100">
                <a:latin typeface="Arial"/>
                <a:ea typeface="Arial"/>
                <a:cs typeface="Arial"/>
                <a:sym typeface="Arial"/>
              </a:rPr>
              <a:t>Push origin</a:t>
            </a:r>
            <a:r>
              <a:rPr lang="en-GB" sz="1100">
                <a:latin typeface="Arial"/>
                <a:ea typeface="Arial"/>
                <a:cs typeface="Arial"/>
                <a:sym typeface="Arial"/>
              </a:rPr>
              <a:t> to upload your code to your GitHub repository online.</a:t>
            </a:r>
            <a:endParaRPr b="1" sz="1100">
              <a:latin typeface="Arial"/>
              <a:ea typeface="Arial"/>
              <a:cs typeface="Arial"/>
              <a:sym typeface="Arial"/>
            </a:endParaRPr>
          </a:p>
        </p:txBody>
      </p:sp>
      <p:pic>
        <p:nvPicPr>
          <p:cNvPr id="124" name="Google Shape;124;g345b4bcaf19_0_46"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